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14"/>
  </p:notesMasterIdLst>
  <p:sldIdLst>
    <p:sldId id="256" r:id="rId72"/>
    <p:sldId id="257" r:id="rId73"/>
    <p:sldId id="258" r:id="rId74"/>
    <p:sldId id="259" r:id="rId75"/>
    <p:sldId id="260" r:id="rId76"/>
    <p:sldId id="261" r:id="rId77"/>
    <p:sldId id="262" r:id="rId78"/>
    <p:sldId id="263" r:id="rId79"/>
    <p:sldId id="264" r:id="rId80"/>
    <p:sldId id="265" r:id="rId81"/>
    <p:sldId id="266" r:id="rId82"/>
    <p:sldId id="267" r:id="rId83"/>
    <p:sldId id="268" r:id="rId84"/>
    <p:sldId id="269" r:id="rId85"/>
    <p:sldId id="270" r:id="rId86"/>
    <p:sldId id="271" r:id="rId87"/>
    <p:sldId id="272" r:id="rId88"/>
    <p:sldId id="273" r:id="rId89"/>
    <p:sldId id="274" r:id="rId90"/>
    <p:sldId id="275" r:id="rId91"/>
    <p:sldId id="276" r:id="rId92"/>
    <p:sldId id="277" r:id="rId93"/>
    <p:sldId id="278" r:id="rId94"/>
    <p:sldId id="279" r:id="rId95"/>
    <p:sldId id="280" r:id="rId96"/>
    <p:sldId id="281" r:id="rId97"/>
    <p:sldId id="282" r:id="rId98"/>
    <p:sldId id="283" r:id="rId99"/>
    <p:sldId id="284" r:id="rId100"/>
    <p:sldId id="285" r:id="rId101"/>
    <p:sldId id="286" r:id="rId102"/>
    <p:sldId id="287" r:id="rId103"/>
    <p:sldId id="288" r:id="rId104"/>
    <p:sldId id="289" r:id="rId105"/>
    <p:sldId id="290" r:id="rId106"/>
    <p:sldId id="291" r:id="rId107"/>
    <p:sldId id="292" r:id="rId108"/>
    <p:sldId id="293" r:id="rId109"/>
    <p:sldId id="294" r:id="rId110"/>
    <p:sldId id="295" r:id="rId111"/>
    <p:sldId id="296" r:id="rId112"/>
    <p:sldId id="297" r:id="rId11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Trocchi" charset="1" panose="000005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DM Sans" charset="1" panose="00000000000000000000"/>
      <p:regular r:id="rId13"/>
    </p:embeddedFont>
    <p:embeddedFont>
      <p:font typeface="DM Sans Bold" charset="1" panose="00000000000000000000"/>
      <p:regular r:id="rId14"/>
    </p:embeddedFont>
    <p:embeddedFont>
      <p:font typeface="DM Sans Italics" charset="1" panose="00000000000000000000"/>
      <p:regular r:id="rId15"/>
    </p:embeddedFont>
    <p:embeddedFont>
      <p:font typeface="DM Sans Bold Italics" charset="1" panose="00000000000000000000"/>
      <p:regular r:id="rId16"/>
    </p:embeddedFont>
    <p:embeddedFont>
      <p:font typeface="Open Sans Extra Bold" charset="1" panose="020B0906030804020204"/>
      <p:regular r:id="rId17"/>
    </p:embeddedFont>
    <p:embeddedFont>
      <p:font typeface="Open Sans Extra Bold Italics" charset="1" panose="020B0906030804020204"/>
      <p:regular r:id="rId18"/>
    </p:embeddedFont>
    <p:embeddedFont>
      <p:font typeface="Lato" charset="1" panose="020F0502020204030203"/>
      <p:regular r:id="rId19"/>
    </p:embeddedFont>
    <p:embeddedFont>
      <p:font typeface="Lato Bold" charset="1" panose="020F0502020204030203"/>
      <p:regular r:id="rId20"/>
    </p:embeddedFont>
    <p:embeddedFont>
      <p:font typeface="Lato Italics" charset="1" panose="020F0502020204030203"/>
      <p:regular r:id="rId21"/>
    </p:embeddedFont>
    <p:embeddedFont>
      <p:font typeface="Lato Bold Italics" charset="1" panose="020F0502020204030203"/>
      <p:regular r:id="rId22"/>
    </p:embeddedFont>
    <p:embeddedFont>
      <p:font typeface="Brittany" charset="1" panose="00000000000000000000"/>
      <p:regular r:id="rId23"/>
    </p:embeddedFont>
    <p:embeddedFont>
      <p:font typeface="ITC Benguiat" charset="1" panose="02030603050306020704"/>
      <p:regular r:id="rId24"/>
    </p:embeddedFont>
    <p:embeddedFont>
      <p:font typeface="ITC Benguiat Bold" charset="1" panose="02030904050306020704"/>
      <p:regular r:id="rId25"/>
    </p:embeddedFont>
    <p:embeddedFont>
      <p:font typeface="ITC Benguiat Italics" charset="1" panose="02030604050306090704"/>
      <p:regular r:id="rId26"/>
    </p:embeddedFont>
    <p:embeddedFont>
      <p:font typeface="ITC Benguiat Bold Italics" charset="1" panose="02030905050306090704"/>
      <p:regular r:id="rId27"/>
    </p:embeddedFont>
    <p:embeddedFont>
      <p:font typeface="ITC Benguiat Medium" charset="1" panose="02030704050306020704"/>
      <p:regular r:id="rId28"/>
    </p:embeddedFont>
    <p:embeddedFont>
      <p:font typeface="ITC Benguiat Medium Italics" charset="1" panose="02030704050306090704"/>
      <p:regular r:id="rId29"/>
    </p:embeddedFont>
    <p:embeddedFont>
      <p:font typeface="Canva Sans" charset="1" panose="020B0503030501040103"/>
      <p:regular r:id="rId30"/>
    </p:embeddedFont>
    <p:embeddedFont>
      <p:font typeface="Canva Sans Bold" charset="1" panose="020B0803030501040103"/>
      <p:regular r:id="rId31"/>
    </p:embeddedFont>
    <p:embeddedFont>
      <p:font typeface="Canva Sans Italics" charset="1" panose="020B0503030501040103"/>
      <p:regular r:id="rId32"/>
    </p:embeddedFont>
    <p:embeddedFont>
      <p:font typeface="Canva Sans Bold Italics" charset="1" panose="020B0803030501040103"/>
      <p:regular r:id="rId33"/>
    </p:embeddedFont>
    <p:embeddedFont>
      <p:font typeface="Canva Sans Medium" charset="1" panose="020B0603030501040103"/>
      <p:regular r:id="rId34"/>
    </p:embeddedFont>
    <p:embeddedFont>
      <p:font typeface="Canva Sans Medium Italics" charset="1" panose="020B0603030501040103"/>
      <p:regular r:id="rId35"/>
    </p:embeddedFont>
    <p:embeddedFont>
      <p:font typeface="Poppins" charset="1" panose="00000500000000000000"/>
      <p:regular r:id="rId36"/>
    </p:embeddedFont>
    <p:embeddedFont>
      <p:font typeface="Poppins Bold" charset="1" panose="00000800000000000000"/>
      <p:regular r:id="rId37"/>
    </p:embeddedFont>
    <p:embeddedFont>
      <p:font typeface="Poppins Italics" charset="1" panose="00000500000000000000"/>
      <p:regular r:id="rId38"/>
    </p:embeddedFont>
    <p:embeddedFont>
      <p:font typeface="Poppins Bold Italics" charset="1" panose="00000800000000000000"/>
      <p:regular r:id="rId39"/>
    </p:embeddedFont>
    <p:embeddedFont>
      <p:font typeface="Poppins Thin" charset="1" panose="00000300000000000000"/>
      <p:regular r:id="rId40"/>
    </p:embeddedFont>
    <p:embeddedFont>
      <p:font typeface="Poppins Thin Italics" charset="1" panose="00000300000000000000"/>
      <p:regular r:id="rId41"/>
    </p:embeddedFont>
    <p:embeddedFont>
      <p:font typeface="Poppins Extra-Light" charset="1" panose="00000300000000000000"/>
      <p:regular r:id="rId42"/>
    </p:embeddedFont>
    <p:embeddedFont>
      <p:font typeface="Poppins Extra-Light Italics" charset="1" panose="00000300000000000000"/>
      <p:regular r:id="rId43"/>
    </p:embeddedFont>
    <p:embeddedFont>
      <p:font typeface="Poppins Light" charset="1" panose="00000400000000000000"/>
      <p:regular r:id="rId44"/>
    </p:embeddedFont>
    <p:embeddedFont>
      <p:font typeface="Poppins Light Italics" charset="1" panose="00000400000000000000"/>
      <p:regular r:id="rId45"/>
    </p:embeddedFont>
    <p:embeddedFont>
      <p:font typeface="Poppins Medium" charset="1" panose="00000600000000000000"/>
      <p:regular r:id="rId46"/>
    </p:embeddedFont>
    <p:embeddedFont>
      <p:font typeface="Poppins Medium Italics" charset="1" panose="00000600000000000000"/>
      <p:regular r:id="rId47"/>
    </p:embeddedFont>
    <p:embeddedFont>
      <p:font typeface="Poppins Semi-Bold" charset="1" panose="00000700000000000000"/>
      <p:regular r:id="rId48"/>
    </p:embeddedFont>
    <p:embeddedFont>
      <p:font typeface="Poppins Semi-Bold Italics" charset="1" panose="00000700000000000000"/>
      <p:regular r:id="rId49"/>
    </p:embeddedFont>
    <p:embeddedFont>
      <p:font typeface="Poppins Ultra-Bold" charset="1" panose="00000900000000000000"/>
      <p:regular r:id="rId50"/>
    </p:embeddedFont>
    <p:embeddedFont>
      <p:font typeface="Poppins Ultra-Bold Italics" charset="1" panose="00000900000000000000"/>
      <p:regular r:id="rId51"/>
    </p:embeddedFont>
    <p:embeddedFont>
      <p:font typeface="Poppins Heavy" charset="1" panose="00000A00000000000000"/>
      <p:regular r:id="rId52"/>
    </p:embeddedFont>
    <p:embeddedFont>
      <p:font typeface="Poppins Heavy Italics" charset="1" panose="00000A00000000000000"/>
      <p:regular r:id="rId53"/>
    </p:embeddedFont>
    <p:embeddedFont>
      <p:font typeface="Now" charset="1" panose="00000500000000000000"/>
      <p:regular r:id="rId54"/>
    </p:embeddedFont>
    <p:embeddedFont>
      <p:font typeface="Now Bold" charset="1" panose="00000800000000000000"/>
      <p:regular r:id="rId55"/>
    </p:embeddedFont>
    <p:embeddedFont>
      <p:font typeface="Now Thin" charset="1" panose="00000300000000000000"/>
      <p:regular r:id="rId56"/>
    </p:embeddedFont>
    <p:embeddedFont>
      <p:font typeface="Now Light" charset="1" panose="00000400000000000000"/>
      <p:regular r:id="rId57"/>
    </p:embeddedFont>
    <p:embeddedFont>
      <p:font typeface="Now Medium" charset="1" panose="00000600000000000000"/>
      <p:regular r:id="rId58"/>
    </p:embeddedFont>
    <p:embeddedFont>
      <p:font typeface="Now Heavy" charset="1" panose="00000A00000000000000"/>
      <p:regular r:id="rId59"/>
    </p:embeddedFont>
    <p:embeddedFont>
      <p:font typeface="Open Sauce" charset="1" panose="00000500000000000000"/>
      <p:regular r:id="rId60"/>
    </p:embeddedFont>
    <p:embeddedFont>
      <p:font typeface="Open Sauce Bold" charset="1" panose="00000800000000000000"/>
      <p:regular r:id="rId61"/>
    </p:embeddedFont>
    <p:embeddedFont>
      <p:font typeface="Open Sauce Italics" charset="1" panose="00000500000000000000"/>
      <p:regular r:id="rId62"/>
    </p:embeddedFont>
    <p:embeddedFont>
      <p:font typeface="Open Sauce Bold Italics" charset="1" panose="00000800000000000000"/>
      <p:regular r:id="rId63"/>
    </p:embeddedFont>
    <p:embeddedFont>
      <p:font typeface="Open Sauce Light" charset="1" panose="00000400000000000000"/>
      <p:regular r:id="rId64"/>
    </p:embeddedFont>
    <p:embeddedFont>
      <p:font typeface="Open Sauce Light Italics" charset="1" panose="00000400000000000000"/>
      <p:regular r:id="rId65"/>
    </p:embeddedFont>
    <p:embeddedFont>
      <p:font typeface="Open Sauce Medium" charset="1" panose="00000600000000000000"/>
      <p:regular r:id="rId66"/>
    </p:embeddedFont>
    <p:embeddedFont>
      <p:font typeface="Open Sauce Medium Italics" charset="1" panose="00000600000000000000"/>
      <p:regular r:id="rId67"/>
    </p:embeddedFont>
    <p:embeddedFont>
      <p:font typeface="Open Sauce Semi-Bold" charset="1" panose="00000700000000000000"/>
      <p:regular r:id="rId68"/>
    </p:embeddedFont>
    <p:embeddedFont>
      <p:font typeface="Open Sauce Semi-Bold Italics" charset="1" panose="00000700000000000000"/>
      <p:regular r:id="rId69"/>
    </p:embeddedFont>
    <p:embeddedFont>
      <p:font typeface="Open Sauce Heavy" charset="1" panose="00000A00000000000000"/>
      <p:regular r:id="rId70"/>
    </p:embeddedFont>
    <p:embeddedFont>
      <p:font typeface="Open Sauce Heavy Italics" charset="1" panose="00000A0000000000000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notesSlide" Target="notesSlides/notesSlide2.xml"/><Relationship Id="rId26" Type="http://schemas.openxmlformats.org/officeDocument/2006/relationships/font" Target="fonts/font26.fntdata"/><Relationship Id="rId112" Type="http://schemas.openxmlformats.org/officeDocument/2006/relationships/slide" Target="slides/slide41.xml"/><Relationship Id="rId21" Type="http://schemas.openxmlformats.org/officeDocument/2006/relationships/font" Target="fonts/font21.fntdata"/><Relationship Id="rId42" Type="http://schemas.openxmlformats.org/officeDocument/2006/relationships/font" Target="fonts/font42.fntdata"/><Relationship Id="rId47" Type="http://schemas.openxmlformats.org/officeDocument/2006/relationships/font" Target="fonts/font47.fntdata"/><Relationship Id="rId63" Type="http://schemas.openxmlformats.org/officeDocument/2006/relationships/font" Target="fonts/font63.fntdata"/><Relationship Id="rId68" Type="http://schemas.openxmlformats.org/officeDocument/2006/relationships/font" Target="fonts/font68.fntdata"/><Relationship Id="rId84" Type="http://schemas.openxmlformats.org/officeDocument/2006/relationships/slide" Target="slides/slide13.xml"/><Relationship Id="rId89" Type="http://schemas.openxmlformats.org/officeDocument/2006/relationships/slide" Target="slides/slide18.xml"/><Relationship Id="rId107" Type="http://schemas.openxmlformats.org/officeDocument/2006/relationships/slide" Target="slides/slide36.xml"/><Relationship Id="rId16" Type="http://schemas.openxmlformats.org/officeDocument/2006/relationships/font" Target="fonts/font16.fntdata"/><Relationship Id="rId102" Type="http://schemas.openxmlformats.org/officeDocument/2006/relationships/slide" Target="slides/slide31.xml"/><Relationship Id="rId11" Type="http://schemas.openxmlformats.org/officeDocument/2006/relationships/font" Target="fonts/font11.fntdata"/><Relationship Id="rId32" Type="http://schemas.openxmlformats.org/officeDocument/2006/relationships/font" Target="fonts/font32.fntdata"/><Relationship Id="rId37" Type="http://schemas.openxmlformats.org/officeDocument/2006/relationships/font" Target="fonts/font37.fntdata"/><Relationship Id="rId53" Type="http://schemas.openxmlformats.org/officeDocument/2006/relationships/font" Target="fonts/font53.fntdata"/><Relationship Id="rId58" Type="http://schemas.openxmlformats.org/officeDocument/2006/relationships/font" Target="fonts/font58.fntdata"/><Relationship Id="rId74" Type="http://schemas.openxmlformats.org/officeDocument/2006/relationships/slide" Target="slides/slide3.xml"/><Relationship Id="rId79" Type="http://schemas.openxmlformats.org/officeDocument/2006/relationships/slide" Target="slides/slide8.xml"/><Relationship Id="rId5" Type="http://schemas.openxmlformats.org/officeDocument/2006/relationships/tableStyles" Target="tableStyles.xml"/><Relationship Id="rId90" Type="http://schemas.openxmlformats.org/officeDocument/2006/relationships/slide" Target="slides/slide19.xml"/><Relationship Id="rId95" Type="http://schemas.openxmlformats.org/officeDocument/2006/relationships/slide" Target="slides/slide24.xml"/><Relationship Id="rId113" Type="http://schemas.openxmlformats.org/officeDocument/2006/relationships/slide" Target="slides/slide42.xml"/><Relationship Id="rId118" Type="http://schemas.openxmlformats.org/officeDocument/2006/relationships/notesSlide" Target="notesSlides/notesSlide3.xml"/><Relationship Id="rId22" Type="http://schemas.openxmlformats.org/officeDocument/2006/relationships/font" Target="fonts/font22.fntdata"/><Relationship Id="rId27" Type="http://schemas.openxmlformats.org/officeDocument/2006/relationships/font" Target="fonts/font27.fntdata"/><Relationship Id="rId43" Type="http://schemas.openxmlformats.org/officeDocument/2006/relationships/font" Target="fonts/font43.fntdata"/><Relationship Id="rId48" Type="http://schemas.openxmlformats.org/officeDocument/2006/relationships/font" Target="fonts/font48.fntdata"/><Relationship Id="rId64" Type="http://schemas.openxmlformats.org/officeDocument/2006/relationships/font" Target="fonts/font64.fntdata"/><Relationship Id="rId69" Type="http://schemas.openxmlformats.org/officeDocument/2006/relationships/font" Target="fonts/font69.fntdata"/><Relationship Id="rId80" Type="http://schemas.openxmlformats.org/officeDocument/2006/relationships/slide" Target="slides/slide9.xml"/><Relationship Id="rId85" Type="http://schemas.openxmlformats.org/officeDocument/2006/relationships/slide" Target="slides/slide14.xml"/><Relationship Id="rId103" Type="http://schemas.openxmlformats.org/officeDocument/2006/relationships/slide" Target="slides/slide32.xml"/><Relationship Id="rId108" Type="http://schemas.openxmlformats.org/officeDocument/2006/relationships/slide" Target="slides/slide37.xml"/><Relationship Id="rId12" Type="http://schemas.openxmlformats.org/officeDocument/2006/relationships/font" Target="fonts/font12.fntdata"/><Relationship Id="rId17" Type="http://schemas.openxmlformats.org/officeDocument/2006/relationships/font" Target="fonts/font17.fntdata"/><Relationship Id="rId33" Type="http://schemas.openxmlformats.org/officeDocument/2006/relationships/font" Target="fonts/font33.fntdata"/><Relationship Id="rId38" Type="http://schemas.openxmlformats.org/officeDocument/2006/relationships/font" Target="fonts/font38.fntdata"/><Relationship Id="rId59" Type="http://schemas.openxmlformats.org/officeDocument/2006/relationships/font" Target="fonts/font59.fntdata"/><Relationship Id="rId54" Type="http://schemas.openxmlformats.org/officeDocument/2006/relationships/font" Target="fonts/font54.fntdata"/><Relationship Id="rId70" Type="http://schemas.openxmlformats.org/officeDocument/2006/relationships/font" Target="fonts/font70.fntdata"/><Relationship Id="rId75" Type="http://schemas.openxmlformats.org/officeDocument/2006/relationships/slide" Target="slides/slide4.xml"/><Relationship Id="rId91" Type="http://schemas.openxmlformats.org/officeDocument/2006/relationships/slide" Target="slides/slide20.xml"/><Relationship Id="rId96"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font" Target="fonts/font6.fntdata"/><Relationship Id="rId114" Type="http://schemas.openxmlformats.org/officeDocument/2006/relationships/notesMaster" Target="notesMasters/notesMaster1.xml"/><Relationship Id="rId119" Type="http://schemas.openxmlformats.org/officeDocument/2006/relationships/notesSlide" Target="notesSlides/notesSlide4.xml"/><Relationship Id="rId23" Type="http://schemas.openxmlformats.org/officeDocument/2006/relationships/font" Target="fonts/font23.fntdata"/><Relationship Id="rId28" Type="http://schemas.openxmlformats.org/officeDocument/2006/relationships/font" Target="fonts/font28.fntdata"/><Relationship Id="rId49" Type="http://schemas.openxmlformats.org/officeDocument/2006/relationships/font" Target="fonts/font49.fntdata"/><Relationship Id="rId44" Type="http://schemas.openxmlformats.org/officeDocument/2006/relationships/font" Target="fonts/font44.fntdata"/><Relationship Id="rId60" Type="http://schemas.openxmlformats.org/officeDocument/2006/relationships/font" Target="fonts/font60.fntdata"/><Relationship Id="rId65" Type="http://schemas.openxmlformats.org/officeDocument/2006/relationships/font" Target="fonts/font65.fntdata"/><Relationship Id="rId81" Type="http://schemas.openxmlformats.org/officeDocument/2006/relationships/slide" Target="slides/slide10.xml"/><Relationship Id="rId86" Type="http://schemas.openxmlformats.org/officeDocument/2006/relationships/slide" Target="slides/slide15.xml"/><Relationship Id="rId4" Type="http://schemas.openxmlformats.org/officeDocument/2006/relationships/theme" Target="theme/theme1.xml"/><Relationship Id="rId9" Type="http://schemas.openxmlformats.org/officeDocument/2006/relationships/font" Target="fonts/font9.fntdata"/><Relationship Id="rId109" Type="http://schemas.openxmlformats.org/officeDocument/2006/relationships/slide" Target="slides/slide38.xml"/><Relationship Id="rId13" Type="http://schemas.openxmlformats.org/officeDocument/2006/relationships/font" Target="fonts/font13.fntdata"/><Relationship Id="rId18" Type="http://schemas.openxmlformats.org/officeDocument/2006/relationships/font" Target="fonts/font18.fntdata"/><Relationship Id="rId39" Type="http://schemas.openxmlformats.org/officeDocument/2006/relationships/font" Target="fonts/font39.fntdata"/><Relationship Id="rId104" Type="http://schemas.openxmlformats.org/officeDocument/2006/relationships/slide" Target="slides/slide33.xml"/><Relationship Id="rId34" Type="http://schemas.openxmlformats.org/officeDocument/2006/relationships/font" Target="fonts/font34.fntdata"/><Relationship Id="rId50" Type="http://schemas.openxmlformats.org/officeDocument/2006/relationships/font" Target="fonts/font50.fntdata"/><Relationship Id="rId55" Type="http://schemas.openxmlformats.org/officeDocument/2006/relationships/font" Target="fonts/font55.fntdata"/><Relationship Id="rId76" Type="http://schemas.openxmlformats.org/officeDocument/2006/relationships/slide" Target="slides/slide5.xml"/><Relationship Id="rId97" Type="http://schemas.openxmlformats.org/officeDocument/2006/relationships/slide" Target="slides/slide26.xml"/><Relationship Id="rId120" Type="http://schemas.openxmlformats.org/officeDocument/2006/relationships/customXml" Target="../customXml/item1.xml"/><Relationship Id="rId7" Type="http://schemas.openxmlformats.org/officeDocument/2006/relationships/font" Target="fonts/font7.fntdata"/><Relationship Id="rId71" Type="http://schemas.openxmlformats.org/officeDocument/2006/relationships/font" Target="fonts/font71.fntdata"/><Relationship Id="rId92" Type="http://schemas.openxmlformats.org/officeDocument/2006/relationships/slide" Target="slides/slide21.xml"/><Relationship Id="rId2" Type="http://schemas.openxmlformats.org/officeDocument/2006/relationships/presProps" Target="presProps.xml"/><Relationship Id="rId29" Type="http://schemas.openxmlformats.org/officeDocument/2006/relationships/font" Target="fonts/font29.fntdata"/><Relationship Id="rId110" Type="http://schemas.openxmlformats.org/officeDocument/2006/relationships/slide" Target="slides/slide39.xml"/><Relationship Id="rId115" Type="http://schemas.openxmlformats.org/officeDocument/2006/relationships/theme" Target="theme/theme2.xml"/><Relationship Id="rId24" Type="http://schemas.openxmlformats.org/officeDocument/2006/relationships/font" Target="fonts/font24.fntdata"/><Relationship Id="rId40" Type="http://schemas.openxmlformats.org/officeDocument/2006/relationships/font" Target="fonts/font40.fntdata"/><Relationship Id="rId45" Type="http://schemas.openxmlformats.org/officeDocument/2006/relationships/font" Target="fonts/font45.fntdata"/><Relationship Id="rId66" Type="http://schemas.openxmlformats.org/officeDocument/2006/relationships/font" Target="fonts/font66.fntdata"/><Relationship Id="rId87" Type="http://schemas.openxmlformats.org/officeDocument/2006/relationships/slide" Target="slides/slide16.xml"/><Relationship Id="rId61" Type="http://schemas.openxmlformats.org/officeDocument/2006/relationships/font" Target="fonts/font61.fntdata"/><Relationship Id="rId82" Type="http://schemas.openxmlformats.org/officeDocument/2006/relationships/slide" Target="slides/slide11.xml"/><Relationship Id="rId19" Type="http://schemas.openxmlformats.org/officeDocument/2006/relationships/font" Target="fonts/font19.fntdata"/><Relationship Id="rId100" Type="http://schemas.openxmlformats.org/officeDocument/2006/relationships/slide" Target="slides/slide29.xml"/><Relationship Id="rId105" Type="http://schemas.openxmlformats.org/officeDocument/2006/relationships/slide" Target="slides/slide34.xml"/><Relationship Id="rId14" Type="http://schemas.openxmlformats.org/officeDocument/2006/relationships/font" Target="fonts/font14.fntdata"/><Relationship Id="rId30" Type="http://schemas.openxmlformats.org/officeDocument/2006/relationships/font" Target="fonts/font30.fntdata"/><Relationship Id="rId35" Type="http://schemas.openxmlformats.org/officeDocument/2006/relationships/font" Target="fonts/font35.fntdata"/><Relationship Id="rId56" Type="http://schemas.openxmlformats.org/officeDocument/2006/relationships/font" Target="fonts/font56.fntdata"/><Relationship Id="rId77" Type="http://schemas.openxmlformats.org/officeDocument/2006/relationships/slide" Target="slides/slide6.xml"/><Relationship Id="rId51" Type="http://schemas.openxmlformats.org/officeDocument/2006/relationships/font" Target="fonts/font51.fntdata"/><Relationship Id="rId72" Type="http://schemas.openxmlformats.org/officeDocument/2006/relationships/slide" Target="slides/slide1.xml"/><Relationship Id="rId8" Type="http://schemas.openxmlformats.org/officeDocument/2006/relationships/font" Target="fonts/font8.fntdata"/><Relationship Id="rId93" Type="http://schemas.openxmlformats.org/officeDocument/2006/relationships/slide" Target="slides/slide22.xml"/><Relationship Id="rId98" Type="http://schemas.openxmlformats.org/officeDocument/2006/relationships/slide" Target="slides/slide27.xml"/><Relationship Id="rId121" Type="http://schemas.openxmlformats.org/officeDocument/2006/relationships/customXml" Target="../customXml/item2.xml"/><Relationship Id="rId3" Type="http://schemas.openxmlformats.org/officeDocument/2006/relationships/viewProps" Target="viewProps.xml"/><Relationship Id="rId116" Type="http://schemas.openxmlformats.org/officeDocument/2006/relationships/notesSlide" Target="notesSlides/notesSlide1.xml"/><Relationship Id="rId25" Type="http://schemas.openxmlformats.org/officeDocument/2006/relationships/font" Target="fonts/font25.fntdata"/><Relationship Id="rId46" Type="http://schemas.openxmlformats.org/officeDocument/2006/relationships/font" Target="fonts/font46.fntdata"/><Relationship Id="rId67" Type="http://schemas.openxmlformats.org/officeDocument/2006/relationships/font" Target="fonts/font67.fntdata"/><Relationship Id="rId111" Type="http://schemas.openxmlformats.org/officeDocument/2006/relationships/slide" Target="slides/slide40.xml"/><Relationship Id="rId20" Type="http://schemas.openxmlformats.org/officeDocument/2006/relationships/font" Target="fonts/font20.fntdata"/><Relationship Id="rId41" Type="http://schemas.openxmlformats.org/officeDocument/2006/relationships/font" Target="fonts/font41.fntdata"/><Relationship Id="rId62" Type="http://schemas.openxmlformats.org/officeDocument/2006/relationships/font" Target="fonts/font62.fntdata"/><Relationship Id="rId83" Type="http://schemas.openxmlformats.org/officeDocument/2006/relationships/slide" Target="slides/slide12.xml"/><Relationship Id="rId88" Type="http://schemas.openxmlformats.org/officeDocument/2006/relationships/slide" Target="slides/slide17.xml"/><Relationship Id="rId106" Type="http://schemas.openxmlformats.org/officeDocument/2006/relationships/slide" Target="slides/slide35.xml"/><Relationship Id="rId15" Type="http://schemas.openxmlformats.org/officeDocument/2006/relationships/font" Target="fonts/font15.fntdata"/><Relationship Id="rId36" Type="http://schemas.openxmlformats.org/officeDocument/2006/relationships/font" Target="fonts/font36.fntdata"/><Relationship Id="rId57" Type="http://schemas.openxmlformats.org/officeDocument/2006/relationships/font" Target="fonts/font57.fntdata"/><Relationship Id="rId10" Type="http://schemas.openxmlformats.org/officeDocument/2006/relationships/font" Target="fonts/font10.fntdata"/><Relationship Id="rId101" Type="http://schemas.openxmlformats.org/officeDocument/2006/relationships/slide" Target="slides/slide30.xml"/><Relationship Id="rId31" Type="http://schemas.openxmlformats.org/officeDocument/2006/relationships/font" Target="fonts/font31.fntdata"/><Relationship Id="rId52" Type="http://schemas.openxmlformats.org/officeDocument/2006/relationships/font" Target="fonts/font52.fntdata"/><Relationship Id="rId73" Type="http://schemas.openxmlformats.org/officeDocument/2006/relationships/slide" Target="slides/slide2.xml"/><Relationship Id="rId78" Type="http://schemas.openxmlformats.org/officeDocument/2006/relationships/slide" Target="slides/slide7.xml"/><Relationship Id="rId94" Type="http://schemas.openxmlformats.org/officeDocument/2006/relationships/slide" Target="slides/slide23.xml"/><Relationship Id="rId99" Type="http://schemas.openxmlformats.org/officeDocument/2006/relationships/slide" Target="slides/slide28.xml"/><Relationship Id="rId122" Type="http://schemas.openxmlformats.org/officeDocument/2006/relationships/customXml" Target="../customXml/item3.xml"/></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Dalam pengembangan web, kita bekerja dengan kode HTML untuk membuat dokumen HTML yang dapat diakses oleh pengguna melalui peramban web.</a:t>
            </a:r>
          </a:p>
          <a:p>
            <a:r>
              <a:rPr lang="en-US"/>
              <a:t/>
            </a:r>
          </a:p>
          <a:p>
            <a:r>
              <a:rPr lang="en-US"/>
              <a:t>ini adalah file yang mengandung elemen-elemen HTML, teks, gambar, tautan, dan instruksi lainnya yang diperlukan untuk menampilkan halaman web yang lengkap. Dokumen HTML juga sering disebut sebagai "halaman web" atau "dokumen web."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Elemen HTML Utama:</a:t>
            </a:r>
          </a:p>
          <a:p>
            <a:r>
              <a:rPr lang="en-US"/>
              <a:t/>
            </a:r>
          </a:p>
          <a:p>
            <a:r>
              <a:rPr lang="en-US"/>
              <a:t>Sebuah Dokumen HTML biasanya dimulai dengan elemen &lt;html&gt;, yang menandakan awal dari dokumen HTML dan mengelilingi seluruh konten halaman web. Ini adalah elemen terluar dalam struktur dokumen HTML.</a:t>
            </a:r>
          </a:p>
          <a:p>
            <a:r>
              <a:rPr lang="en-US"/>
              <a:t>Elemen &lt;head&gt;:</a:t>
            </a:r>
          </a:p>
          <a:p>
            <a:r>
              <a:rPr lang="en-US"/>
              <a:t/>
            </a:r>
          </a:p>
          <a:p>
            <a:r>
              <a:rPr lang="en-US"/>
              <a:t>Elemen &lt;head&gt; berisi informasi tentang dokumen HTML, seperti judul halaman (&lt;title&gt;), karakter set yang digunakan, dan tautan ke berkas CSS atau JavaScript eksternal. Ini adalah bagian yang tidak terlihat oleh pengguna saat halaman web dirender di peramban.</a:t>
            </a:r>
          </a:p>
          <a:p>
            <a:r>
              <a:rPr lang="en-US"/>
              <a:t>Elemen &lt;title&gt;:</a:t>
            </a:r>
          </a:p>
          <a:p>
            <a:r>
              <a:rPr lang="en-US"/>
              <a:t/>
            </a:r>
          </a:p>
          <a:p>
            <a:r>
              <a:rPr lang="en-US"/>
              <a:t>Elemen &lt;title&gt; digunakan untuk menentukan judul halaman web yang akan ditampilkan di bilah judul peramban. Ini adalah informasi penting untuk optimasi mesin pencari (SEO) dan membantu pengguna mengidentifikasi konten halaman.</a:t>
            </a:r>
          </a:p>
          <a:p>
            <a:r>
              <a:rPr lang="en-US"/>
              <a:t>Elemen &lt;meta&gt;:</a:t>
            </a:r>
          </a:p>
          <a:p>
            <a:r>
              <a:rPr lang="en-US"/>
              <a:t/>
            </a:r>
          </a:p>
          <a:p>
            <a:r>
              <a:rPr lang="en-US"/>
              <a:t>Elemen &lt;meta&gt; digunakan untuk menyediakan metadata tentang halaman web, seperti deskripsi, kata kunci, dan karakter set yang digunakan. Ini juga penting untuk SEO dan konsistensi tampilan halaman di berbagai peramban.</a:t>
            </a:r>
          </a:p>
          <a:p>
            <a:r>
              <a:rPr lang="en-US"/>
              <a:t>Elemen &lt;body&gt;:</a:t>
            </a:r>
          </a:p>
          <a:p>
            <a:r>
              <a:rPr lang="en-US"/>
              <a:t/>
            </a:r>
          </a:p>
          <a:p>
            <a:r>
              <a:rPr lang="en-US"/>
              <a:t>Elemen &lt;body&gt; adalah tempat utama untuk konten yang akan ditampilkan di halaman web. Ini mencakup teks, gambar, tautan, tabel, formulir, dan elemen-elemen lainnya yang membentuk tampilan halaman.</a:t>
            </a:r>
          </a:p>
          <a:p>
            <a:r>
              <a:rPr lang="en-US"/>
              <a:t>Tautan (&lt;a&gt;) dan Gambar (&lt;img&gt;):</a:t>
            </a:r>
          </a:p>
          <a:p>
            <a:r>
              <a:rPr lang="en-US"/>
              <a:t/>
            </a:r>
          </a:p>
          <a:p>
            <a:r>
              <a:rPr lang="en-US"/>
              <a:t>Elemen &lt;a&gt; digunakan untuk membuat tautan ke halaman lain atau sumber daya web, sedangkan elemen &lt;img&gt; digunakan untuk menampilkan gambar di halaman web. Mereka sering digunakan untuk mengarahkan pengguna ke halaman lain atau untuk memperkaya konten.</a:t>
            </a:r>
          </a:p>
          <a:p>
            <a:r>
              <a:rPr lang="en-US"/>
              <a:t>Elemen Teks (&lt;p&gt;, &lt;h1&gt;, &lt;h2&gt;, &lt;p&gt;, dll.):</a:t>
            </a:r>
          </a:p>
          <a:p>
            <a:r>
              <a:rPr lang="en-US"/>
              <a:t/>
            </a:r>
          </a:p>
          <a:p>
            <a:r>
              <a:rPr lang="en-US"/>
              <a:t>Elemen-elemen ini digunakan untuk menampilkan teks pada halaman web dan mengatur hierarki dan format teks. &lt;h1&gt; hingga &lt;h6&gt; digunakan untuk judul dengan level hierarki yang berbeda.</a:t>
            </a:r>
          </a:p>
          <a:p>
            <a:r>
              <a:rPr lang="en-US"/>
              <a:t>Komentar (&lt;!-- ... --&gt;):</a:t>
            </a:r>
          </a:p>
          <a:p>
            <a:r>
              <a:rPr lang="en-US"/>
              <a:t/>
            </a:r>
          </a:p>
          <a:p>
            <a:r>
              <a:rPr lang="en-US"/>
              <a:t>Anda dapat menambahkan komentar di dalam dokumen HTML dengan menggunakan sintaks &lt;!-- ... --&gt;. Komentar ini tidak akan ditampilkan pada halaman web tetapi berguna untuk dokumentasi dan kolaborasi dalam pengembangan.</a:t>
            </a:r>
          </a:p>
          <a:p>
            <a:r>
              <a:rPr lang="en-US"/>
              <a:t>Script (&lt;script&gt;) dan CSS (&lt;style&gt;):</a:t>
            </a:r>
          </a:p>
          <a:p>
            <a:r>
              <a:rPr lang="en-US"/>
              <a:t/>
            </a:r>
          </a:p>
          <a:p>
            <a:r>
              <a:rPr lang="en-US"/>
              <a:t>Elemen &lt;script&gt; digunakan untuk menyematkan kode JavaScript ke halaman web, sementara elemen &lt;style&gt; digunakan untuk menyematkan CSS untuk mengatur tampilan dan gaya halaman. Ini membantu dalam mengubah perilaku dan tampilan halaman.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Jadi, intinya adalah bahwa HTML adalah bahasa utama yang digunakan untuk membuat halaman web, sementara atribut "scheme" dalam elemen "meta" adalah detail tambahan yang dapat digunakan dalam konteks pengembangan web untuk menyertakan metadata yang terkait dengan dokumen tersebut.</a:t>
            </a:r>
          </a:p>
          <a:p>
            <a:r>
              <a:rPr lang="en-US"/>
              <a:t/>
            </a:r>
          </a:p>
          <a:p>
            <a:r>
              <a:rPr lang="en-US"/>
              <a:t>(penjelasan gambar) Dalam contoh ini, atribut "scheme" memiliki nilai "ISBN," yang mengindikasikan bahwa metadata yang disertakan adalah nomor ISBN untuk buku atau publikasi tertentu. Nilai metadata itu sendiri adalah "81-265-0521-4," yang merupakan nomor ISBN unik yang mengidentifikasi buku atau publikasi tersebut.</a:t>
            </a:r>
          </a:p>
          <a:p>
            <a:r>
              <a:rPr lang="en-US"/>
              <a:t/>
            </a:r>
          </a:p>
          <a:p>
            <a:r>
              <a:rPr lang="en-US"/>
              <a:t>Sumber daya untuk lebih memahami penggunaan atribut "scheme" dalam elemen "meta" dan jenis metadata yang mungkin digunakan dalam konteks ini dapat berasal dari dokumen resmi yang diterbitkan oleh W3C (World Wide Web Consortium). W3C adalah organisasi internasional yang mengembangkan standar web, termasuk spesifikasi HTML.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Some HTML elements have no content (like the &lt;br&gt; element). These elements are called empty elements. Empty elements do not have an end tag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2.jpeg" Type="http://schemas.openxmlformats.org/officeDocument/2006/relationships/image"/><Relationship Id="rId4" Target="../media/image33.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https://nodejs.org/" TargetMode="External" Type="http://schemas.openxmlformats.org/officeDocument/2006/relationships/hyperlink"/></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https://kumparan.com/topic/perusahaan"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06006" y="3940175"/>
            <a:ext cx="14275988" cy="2597149"/>
          </a:xfrm>
          <a:prstGeom prst="rect">
            <a:avLst/>
          </a:prstGeom>
        </p:spPr>
        <p:txBody>
          <a:bodyPr anchor="t" rtlCol="false" tIns="0" lIns="0" bIns="0" rIns="0">
            <a:spAutoFit/>
          </a:bodyPr>
          <a:lstStyle/>
          <a:p>
            <a:pPr algn="ctr">
              <a:lnSpc>
                <a:spcPts val="9999"/>
              </a:lnSpc>
            </a:pPr>
            <a:r>
              <a:rPr lang="en-US" sz="9999">
                <a:solidFill>
                  <a:srgbClr val="000000"/>
                </a:solidFill>
                <a:latin typeface="Montserrat Classic Bold"/>
              </a:rPr>
              <a:t>ARSITEKTUR WEB, CSS, HTML</a:t>
            </a:r>
          </a:p>
        </p:txBody>
      </p:sp>
      <p:grpSp>
        <p:nvGrpSpPr>
          <p:cNvPr name="Group 3" id="3"/>
          <p:cNvGrpSpPr/>
          <p:nvPr/>
        </p:nvGrpSpPr>
        <p:grpSpPr>
          <a:xfrm rot="0">
            <a:off x="2554368" y="2705199"/>
            <a:ext cx="5469649" cy="54696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4B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945624" y="3940175"/>
            <a:ext cx="12396753" cy="2597149"/>
          </a:xfrm>
          <a:prstGeom prst="rect">
            <a:avLst/>
          </a:prstGeom>
        </p:spPr>
        <p:txBody>
          <a:bodyPr anchor="t" rtlCol="false" tIns="0" lIns="0" bIns="0" rIns="0">
            <a:spAutoFit/>
          </a:bodyPr>
          <a:lstStyle/>
          <a:p>
            <a:pPr algn="ctr">
              <a:lnSpc>
                <a:spcPts val="9999"/>
              </a:lnSpc>
            </a:pPr>
            <a:r>
              <a:rPr lang="en-US" sz="9999">
                <a:solidFill>
                  <a:srgbClr val="000000"/>
                </a:solidFill>
                <a:latin typeface="Montserrat Classic Bold"/>
              </a:rPr>
              <a:t>ARSITEKTUR WEB, CSS, HTML</a:t>
            </a:r>
          </a:p>
        </p:txBody>
      </p:sp>
      <p:sp>
        <p:nvSpPr>
          <p:cNvPr name="TextBox 7" id="7"/>
          <p:cNvSpPr txBox="true"/>
          <p:nvPr/>
        </p:nvSpPr>
        <p:spPr>
          <a:xfrm rot="0">
            <a:off x="5932271" y="6895016"/>
            <a:ext cx="6423458" cy="422275"/>
          </a:xfrm>
          <a:prstGeom prst="rect">
            <a:avLst/>
          </a:prstGeom>
        </p:spPr>
        <p:txBody>
          <a:bodyPr anchor="t" rtlCol="false" tIns="0" lIns="0" bIns="0" rIns="0">
            <a:spAutoFit/>
          </a:bodyPr>
          <a:lstStyle/>
          <a:p>
            <a:pPr algn="ctr">
              <a:lnSpc>
                <a:spcPts val="3499"/>
              </a:lnSpc>
            </a:pPr>
            <a:r>
              <a:rPr lang="en-US" sz="2499" spc="124">
                <a:solidFill>
                  <a:srgbClr val="000000"/>
                </a:solidFill>
                <a:latin typeface="Montserrat Classic"/>
              </a:rPr>
              <a:t>By Kelompok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87035"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507501" y="1974952"/>
            <a:ext cx="6751799" cy="6436715"/>
          </a:xfrm>
          <a:custGeom>
            <a:avLst/>
            <a:gdLst/>
            <a:ahLst/>
            <a:cxnLst/>
            <a:rect r="r" b="b" t="t" l="l"/>
            <a:pathLst>
              <a:path h="6436715" w="6751799">
                <a:moveTo>
                  <a:pt x="0" y="0"/>
                </a:moveTo>
                <a:lnTo>
                  <a:pt x="6751799" y="0"/>
                </a:lnTo>
                <a:lnTo>
                  <a:pt x="6751799" y="6436716"/>
                </a:lnTo>
                <a:lnTo>
                  <a:pt x="0" y="6436716"/>
                </a:lnTo>
                <a:lnTo>
                  <a:pt x="0" y="0"/>
                </a:lnTo>
                <a:close/>
              </a:path>
            </a:pathLst>
          </a:custGeom>
          <a:blipFill>
            <a:blip r:embed="rId2"/>
            <a:stretch>
              <a:fillRect l="0" t="0" r="0" b="0"/>
            </a:stretch>
          </a:blipFill>
        </p:spPr>
      </p:sp>
      <p:sp>
        <p:nvSpPr>
          <p:cNvPr name="TextBox 6" id="6"/>
          <p:cNvSpPr txBox="true"/>
          <p:nvPr/>
        </p:nvSpPr>
        <p:spPr>
          <a:xfrm rot="0">
            <a:off x="396706" y="4396655"/>
            <a:ext cx="8358335" cy="2657475"/>
          </a:xfrm>
          <a:prstGeom prst="rect">
            <a:avLst/>
          </a:prstGeom>
        </p:spPr>
        <p:txBody>
          <a:bodyPr anchor="t" rtlCol="false" tIns="0" lIns="0" bIns="0" rIns="0">
            <a:spAutoFit/>
          </a:bodyPr>
          <a:lstStyle/>
          <a:p>
            <a:pPr algn="ctr">
              <a:lnSpc>
                <a:spcPts val="4200"/>
              </a:lnSpc>
              <a:spcBef>
                <a:spcPct val="0"/>
              </a:spcBef>
            </a:pPr>
            <a:r>
              <a:rPr lang="en-US" sz="3000">
                <a:solidFill>
                  <a:srgbClr val="4C64BB"/>
                </a:solidFill>
                <a:latin typeface="Montserrat Classic"/>
              </a:rPr>
              <a:t>Model two-tier  merupakan  lingkungan client/server yang terjadi antara client dan server tanpa adanya perantara dimana client/server dapat berinteraksi dengan database diserver jarak jauh</a:t>
            </a:r>
          </a:p>
        </p:txBody>
      </p:sp>
      <p:sp>
        <p:nvSpPr>
          <p:cNvPr name="TextBox 7" id="7"/>
          <p:cNvSpPr txBox="true"/>
          <p:nvPr/>
        </p:nvSpPr>
        <p:spPr>
          <a:xfrm rot="0">
            <a:off x="1223342" y="2079727"/>
            <a:ext cx="7531699" cy="1571625"/>
          </a:xfrm>
          <a:prstGeom prst="rect">
            <a:avLst/>
          </a:prstGeom>
        </p:spPr>
        <p:txBody>
          <a:bodyPr anchor="t" rtlCol="false" tIns="0" lIns="0" bIns="0" rIns="0">
            <a:spAutoFit/>
          </a:bodyPr>
          <a:lstStyle/>
          <a:p>
            <a:pPr algn="ctr">
              <a:lnSpc>
                <a:spcPts val="6000"/>
              </a:lnSpc>
            </a:pPr>
            <a:r>
              <a:rPr lang="en-US" sz="6000">
                <a:solidFill>
                  <a:srgbClr val="4C64BB"/>
                </a:solidFill>
                <a:latin typeface="Montserrat Classic Bold"/>
              </a:rPr>
              <a:t>2-TIER ARCHITECTURE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87035"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724753" y="1962330"/>
            <a:ext cx="6192679" cy="6362341"/>
          </a:xfrm>
          <a:custGeom>
            <a:avLst/>
            <a:gdLst/>
            <a:ahLst/>
            <a:cxnLst/>
            <a:rect r="r" b="b" t="t" l="l"/>
            <a:pathLst>
              <a:path h="6362341" w="6192679">
                <a:moveTo>
                  <a:pt x="0" y="0"/>
                </a:moveTo>
                <a:lnTo>
                  <a:pt x="6192679" y="0"/>
                </a:lnTo>
                <a:lnTo>
                  <a:pt x="6192679" y="6362340"/>
                </a:lnTo>
                <a:lnTo>
                  <a:pt x="0" y="6362340"/>
                </a:lnTo>
                <a:lnTo>
                  <a:pt x="0" y="0"/>
                </a:lnTo>
                <a:close/>
              </a:path>
            </a:pathLst>
          </a:custGeom>
          <a:blipFill>
            <a:blip r:embed="rId2"/>
            <a:stretch>
              <a:fillRect l="0" t="0" r="0" b="0"/>
            </a:stretch>
          </a:blipFill>
        </p:spPr>
      </p:sp>
      <p:sp>
        <p:nvSpPr>
          <p:cNvPr name="TextBox 6" id="6"/>
          <p:cNvSpPr txBox="true"/>
          <p:nvPr/>
        </p:nvSpPr>
        <p:spPr>
          <a:xfrm rot="0">
            <a:off x="774861" y="2894958"/>
            <a:ext cx="8039377" cy="6692900"/>
          </a:xfrm>
          <a:prstGeom prst="rect">
            <a:avLst/>
          </a:prstGeom>
        </p:spPr>
        <p:txBody>
          <a:bodyPr anchor="t" rtlCol="false" tIns="0" lIns="0" bIns="0" rIns="0">
            <a:spAutoFit/>
          </a:bodyPr>
          <a:lstStyle/>
          <a:p>
            <a:pPr algn="just">
              <a:lnSpc>
                <a:spcPts val="2800"/>
              </a:lnSpc>
            </a:pPr>
            <a:r>
              <a:rPr lang="en-US" sz="2000">
                <a:solidFill>
                  <a:srgbClr val="4C64BB"/>
                </a:solidFill>
                <a:latin typeface="Montserrat Classic"/>
              </a:rPr>
              <a:t>3-tier Architecture biasanya terdiri dari tiga lapisan. Tiga lapisan itu terdiri dari sebagai berikut:</a:t>
            </a:r>
          </a:p>
          <a:p>
            <a:pPr algn="just">
              <a:lnSpc>
                <a:spcPts val="2800"/>
              </a:lnSpc>
            </a:pPr>
          </a:p>
          <a:p>
            <a:pPr algn="just">
              <a:lnSpc>
                <a:spcPts val="2800"/>
              </a:lnSpc>
            </a:pPr>
            <a:r>
              <a:rPr lang="en-US" sz="2000">
                <a:solidFill>
                  <a:srgbClr val="4C64BB"/>
                </a:solidFill>
                <a:latin typeface="Montserrat Classic"/>
              </a:rPr>
              <a:t>1. </a:t>
            </a:r>
            <a:r>
              <a:rPr lang="en-US" sz="2000">
                <a:solidFill>
                  <a:srgbClr val="4C64BB"/>
                </a:solidFill>
                <a:latin typeface="Montserrat Classic Bold"/>
              </a:rPr>
              <a:t>Client layer</a:t>
            </a:r>
          </a:p>
          <a:p>
            <a:pPr algn="just">
              <a:lnSpc>
                <a:spcPts val="2800"/>
              </a:lnSpc>
            </a:pPr>
            <a:r>
              <a:rPr lang="en-US" sz="2000">
                <a:solidFill>
                  <a:srgbClr val="4C64BB"/>
                </a:solidFill>
                <a:latin typeface="Montserrat Classic"/>
              </a:rPr>
              <a:t>Lapisan ini digunakan untuk tujuan desain dimana data disajikan kepada user. Misalnya merancang formulir pendaftaran yang berisi kotak teks, label, tombol dll</a:t>
            </a:r>
          </a:p>
          <a:p>
            <a:pPr algn="just">
              <a:lnSpc>
                <a:spcPts val="2800"/>
              </a:lnSpc>
            </a:pPr>
            <a:r>
              <a:rPr lang="en-US" sz="2000">
                <a:solidFill>
                  <a:srgbClr val="4C64BB"/>
                </a:solidFill>
                <a:latin typeface="Montserrat Classic"/>
              </a:rPr>
              <a:t>2. </a:t>
            </a:r>
            <a:r>
              <a:rPr lang="en-US" sz="2000">
                <a:solidFill>
                  <a:srgbClr val="4C64BB"/>
                </a:solidFill>
                <a:latin typeface="Montserrat Classic Bold"/>
              </a:rPr>
              <a:t>Business layer</a:t>
            </a:r>
          </a:p>
          <a:p>
            <a:pPr algn="just">
              <a:lnSpc>
                <a:spcPts val="2800"/>
              </a:lnSpc>
            </a:pPr>
            <a:r>
              <a:rPr lang="en-US" sz="2000">
                <a:solidFill>
                  <a:srgbClr val="4C64BB"/>
                </a:solidFill>
                <a:latin typeface="Montserrat Classic"/>
              </a:rPr>
              <a:t>Dalam lapisan ini semua logika bisnis ditulis seperti validasi data, perhitungan, penyisipan data dll ini bertindak sebagai interface antara lapisan Client dan Data Access Layer. Lapisan ini disebut juga lapisan perantara membantu untuk membuat komunikasi lebih cepat antara client dan lapisan data.</a:t>
            </a:r>
          </a:p>
          <a:p>
            <a:pPr algn="just">
              <a:lnSpc>
                <a:spcPts val="2800"/>
              </a:lnSpc>
            </a:pPr>
            <a:r>
              <a:rPr lang="en-US" sz="2000">
                <a:solidFill>
                  <a:srgbClr val="4C64BB"/>
                </a:solidFill>
                <a:latin typeface="Montserrat Classic"/>
              </a:rPr>
              <a:t>3. </a:t>
            </a:r>
            <a:r>
              <a:rPr lang="en-US" sz="2000">
                <a:solidFill>
                  <a:srgbClr val="4C64BB"/>
                </a:solidFill>
                <a:latin typeface="Montserrat Classic Bold"/>
              </a:rPr>
              <a:t>Data layer</a:t>
            </a:r>
          </a:p>
          <a:p>
            <a:pPr algn="just">
              <a:lnSpc>
                <a:spcPts val="2800"/>
              </a:lnSpc>
            </a:pPr>
            <a:r>
              <a:rPr lang="en-US" sz="2000">
                <a:solidFill>
                  <a:srgbClr val="4C64BB"/>
                </a:solidFill>
                <a:latin typeface="Montserrat Classic"/>
              </a:rPr>
              <a:t>Dalam lapisan ini, data Access Layer berisi metode untuk terhubung dengan database dan melakukan insert, update, menghapus, mendapatkan data dari database berdasarkan data-data yang masuk.</a:t>
            </a:r>
          </a:p>
          <a:p>
            <a:pPr algn="just">
              <a:lnSpc>
                <a:spcPts val="2800"/>
              </a:lnSpc>
              <a:spcBef>
                <a:spcPct val="0"/>
              </a:spcBef>
            </a:pPr>
          </a:p>
        </p:txBody>
      </p:sp>
      <p:sp>
        <p:nvSpPr>
          <p:cNvPr name="TextBox 7" id="7"/>
          <p:cNvSpPr txBox="true"/>
          <p:nvPr/>
        </p:nvSpPr>
        <p:spPr>
          <a:xfrm rot="0">
            <a:off x="1028700" y="853765"/>
            <a:ext cx="7531699" cy="1571625"/>
          </a:xfrm>
          <a:prstGeom prst="rect">
            <a:avLst/>
          </a:prstGeom>
        </p:spPr>
        <p:txBody>
          <a:bodyPr anchor="t" rtlCol="false" tIns="0" lIns="0" bIns="0" rIns="0">
            <a:spAutoFit/>
          </a:bodyPr>
          <a:lstStyle/>
          <a:p>
            <a:pPr algn="ctr">
              <a:lnSpc>
                <a:spcPts val="6000"/>
              </a:lnSpc>
            </a:pPr>
            <a:r>
              <a:rPr lang="en-US" sz="6000">
                <a:solidFill>
                  <a:srgbClr val="4C64BB"/>
                </a:solidFill>
                <a:latin typeface="Montserrat Classic Bold"/>
              </a:rPr>
              <a:t>3-TIER ARCHITECTURE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272317" y="2496887"/>
            <a:ext cx="5293227" cy="5293227"/>
          </a:xfrm>
          <a:custGeom>
            <a:avLst/>
            <a:gdLst/>
            <a:ahLst/>
            <a:cxnLst/>
            <a:rect r="r" b="b" t="t" l="l"/>
            <a:pathLst>
              <a:path h="5293227" w="5293227">
                <a:moveTo>
                  <a:pt x="0" y="0"/>
                </a:moveTo>
                <a:lnTo>
                  <a:pt x="5293227" y="0"/>
                </a:lnTo>
                <a:lnTo>
                  <a:pt x="5293227" y="5293226"/>
                </a:lnTo>
                <a:lnTo>
                  <a:pt x="0" y="5293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52890" y="4082754"/>
            <a:ext cx="7749074" cy="809625"/>
          </a:xfrm>
          <a:prstGeom prst="rect">
            <a:avLst/>
          </a:prstGeom>
        </p:spPr>
        <p:txBody>
          <a:bodyPr anchor="t" rtlCol="false" tIns="0" lIns="0" bIns="0" rIns="0">
            <a:spAutoFit/>
          </a:bodyPr>
          <a:lstStyle/>
          <a:p>
            <a:pPr algn="ctr">
              <a:lnSpc>
                <a:spcPts val="6000"/>
              </a:lnSpc>
            </a:pPr>
            <a:r>
              <a:rPr lang="en-US" sz="6000">
                <a:solidFill>
                  <a:srgbClr val="FFFFFF"/>
                </a:solidFill>
                <a:latin typeface="Montserrat Classic Bold"/>
              </a:rPr>
              <a:t>WEB SERVER</a:t>
            </a:r>
          </a:p>
        </p:txBody>
      </p:sp>
      <p:sp>
        <p:nvSpPr>
          <p:cNvPr name="TextBox 7" id="7"/>
          <p:cNvSpPr txBox="true"/>
          <p:nvPr/>
        </p:nvSpPr>
        <p:spPr>
          <a:xfrm rot="0">
            <a:off x="1537375" y="5430808"/>
            <a:ext cx="6258899" cy="1406525"/>
          </a:xfrm>
          <a:prstGeom prst="rect">
            <a:avLst/>
          </a:prstGeom>
        </p:spPr>
        <p:txBody>
          <a:bodyPr anchor="t" rtlCol="false" tIns="0" lIns="0" bIns="0" rIns="0">
            <a:spAutoFit/>
          </a:bodyPr>
          <a:lstStyle/>
          <a:p>
            <a:pPr algn="just">
              <a:lnSpc>
                <a:spcPts val="2800"/>
              </a:lnSpc>
            </a:pPr>
            <a:r>
              <a:rPr lang="en-US" sz="2000">
                <a:solidFill>
                  <a:srgbClr val="FFFFFF"/>
                </a:solidFill>
                <a:latin typeface="Montserrat Classic"/>
              </a:rPr>
              <a:t>Web server adalah sebuah perangkat lunak yang berfungsi untuk memberikan layanan berupa data, berfungsi untuk menerima permintaan HTTP atau HTTPS dari klien.</a:t>
            </a:r>
          </a:p>
        </p:txBody>
      </p:sp>
      <p:sp>
        <p:nvSpPr>
          <p:cNvPr name="TextBox 8" id="8"/>
          <p:cNvSpPr txBox="true"/>
          <p:nvPr/>
        </p:nvSpPr>
        <p:spPr>
          <a:xfrm rot="0">
            <a:off x="2253592" y="2600228"/>
            <a:ext cx="4947670" cy="1387475"/>
          </a:xfrm>
          <a:prstGeom prst="rect">
            <a:avLst/>
          </a:prstGeom>
        </p:spPr>
        <p:txBody>
          <a:bodyPr anchor="t" rtlCol="false" tIns="0" lIns="0" bIns="0" rIns="0">
            <a:spAutoFit/>
          </a:bodyPr>
          <a:lstStyle/>
          <a:p>
            <a:pPr>
              <a:lnSpc>
                <a:spcPts val="10599"/>
              </a:lnSpc>
            </a:pPr>
            <a:r>
              <a:rPr lang="en-US" sz="9999">
                <a:solidFill>
                  <a:srgbClr val="FFFFFF"/>
                </a:solidFill>
                <a:latin typeface="Brittany Bold"/>
              </a:rPr>
              <a:t>Pengertian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33562" y="0"/>
            <a:ext cx="9254438" cy="10287000"/>
            <a:chOff x="0" y="0"/>
            <a:chExt cx="2437383" cy="2709333"/>
          </a:xfrm>
        </p:grpSpPr>
        <p:sp>
          <p:nvSpPr>
            <p:cNvPr name="Freeform 3" id="3"/>
            <p:cNvSpPr/>
            <p:nvPr/>
          </p:nvSpPr>
          <p:spPr>
            <a:xfrm flipH="false" flipV="false" rot="0">
              <a:off x="0" y="0"/>
              <a:ext cx="2437383" cy="2709333"/>
            </a:xfrm>
            <a:custGeom>
              <a:avLst/>
              <a:gdLst/>
              <a:ahLst/>
              <a:cxnLst/>
              <a:rect r="r" b="b" t="t" l="l"/>
              <a:pathLst>
                <a:path h="2709333" w="2437383">
                  <a:moveTo>
                    <a:pt x="0" y="0"/>
                  </a:moveTo>
                  <a:lnTo>
                    <a:pt x="2437383" y="0"/>
                  </a:lnTo>
                  <a:lnTo>
                    <a:pt x="2437383" y="2709333"/>
                  </a:lnTo>
                  <a:lnTo>
                    <a:pt x="0" y="2709333"/>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1886685" y="2424136"/>
            <a:ext cx="5372615" cy="552450"/>
          </a:xfrm>
          <a:prstGeom prst="rect">
            <a:avLst/>
          </a:prstGeom>
        </p:spPr>
        <p:txBody>
          <a:bodyPr anchor="t" rtlCol="false" tIns="0" lIns="0" bIns="0" rIns="0">
            <a:spAutoFit/>
          </a:bodyPr>
          <a:lstStyle/>
          <a:p>
            <a:pPr algn="l" marL="0" indent="0" lvl="1">
              <a:lnSpc>
                <a:spcPts val="4500"/>
              </a:lnSpc>
              <a:spcBef>
                <a:spcPct val="0"/>
              </a:spcBef>
            </a:pPr>
          </a:p>
        </p:txBody>
      </p:sp>
      <p:grpSp>
        <p:nvGrpSpPr>
          <p:cNvPr name="Group 6" id="6"/>
          <p:cNvGrpSpPr/>
          <p:nvPr/>
        </p:nvGrpSpPr>
        <p:grpSpPr>
          <a:xfrm rot="0">
            <a:off x="9669694" y="3160249"/>
            <a:ext cx="7904742" cy="960119"/>
            <a:chOff x="0" y="0"/>
            <a:chExt cx="10539655" cy="1280159"/>
          </a:xfrm>
        </p:grpSpPr>
        <p:sp>
          <p:nvSpPr>
            <p:cNvPr name="TextBox 7" id="7"/>
            <p:cNvSpPr txBox="true"/>
            <p:nvPr/>
          </p:nvSpPr>
          <p:spPr>
            <a:xfrm rot="0">
              <a:off x="0" y="-180975"/>
              <a:ext cx="3007651" cy="146113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01</a:t>
              </a:r>
            </a:p>
          </p:txBody>
        </p:sp>
        <p:sp>
          <p:nvSpPr>
            <p:cNvPr name="TextBox 8" id="8"/>
            <p:cNvSpPr txBox="true"/>
            <p:nvPr/>
          </p:nvSpPr>
          <p:spPr>
            <a:xfrm rot="0">
              <a:off x="3317323" y="208068"/>
              <a:ext cx="7222333" cy="919692"/>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menerima permintaan HTTP atau HTTPS dari klien</a:t>
              </a:r>
            </a:p>
          </p:txBody>
        </p:sp>
      </p:grpSp>
      <p:sp>
        <p:nvSpPr>
          <p:cNvPr name="TextBox 9" id="9"/>
          <p:cNvSpPr txBox="true"/>
          <p:nvPr/>
        </p:nvSpPr>
        <p:spPr>
          <a:xfrm rot="0">
            <a:off x="12298224" y="1928007"/>
            <a:ext cx="5135672" cy="744860"/>
          </a:xfrm>
          <a:prstGeom prst="rect">
            <a:avLst/>
          </a:prstGeom>
        </p:spPr>
        <p:txBody>
          <a:bodyPr anchor="t" rtlCol="false" tIns="0" lIns="0" bIns="0" rIns="0">
            <a:spAutoFit/>
          </a:bodyPr>
          <a:lstStyle/>
          <a:p>
            <a:pPr>
              <a:lnSpc>
                <a:spcPts val="5610"/>
              </a:lnSpc>
            </a:pPr>
            <a:r>
              <a:rPr lang="en-US" sz="5500">
                <a:solidFill>
                  <a:srgbClr val="FFFFFF"/>
                </a:solidFill>
                <a:latin typeface="Montserrat Classic Bold"/>
              </a:rPr>
              <a:t>FUNGSI</a:t>
            </a:r>
          </a:p>
        </p:txBody>
      </p:sp>
      <p:sp>
        <p:nvSpPr>
          <p:cNvPr name="TextBox 10" id="10"/>
          <p:cNvSpPr txBox="true"/>
          <p:nvPr/>
        </p:nvSpPr>
        <p:spPr>
          <a:xfrm rot="0">
            <a:off x="9679219" y="4256186"/>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02</a:t>
            </a:r>
          </a:p>
        </p:txBody>
      </p:sp>
      <p:sp>
        <p:nvSpPr>
          <p:cNvPr name="TextBox 11" id="11"/>
          <p:cNvSpPr txBox="true"/>
          <p:nvPr/>
        </p:nvSpPr>
        <p:spPr>
          <a:xfrm rot="0">
            <a:off x="12235119" y="4444218"/>
            <a:ext cx="5416750" cy="105410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memeriksa sistem security yang berasal dari permintaan HTTP yang diminta oleh klien</a:t>
            </a:r>
          </a:p>
        </p:txBody>
      </p:sp>
      <p:sp>
        <p:nvSpPr>
          <p:cNvPr name="TextBox 12" id="12"/>
          <p:cNvSpPr txBox="true"/>
          <p:nvPr/>
        </p:nvSpPr>
        <p:spPr>
          <a:xfrm rot="0">
            <a:off x="9699502" y="5631668"/>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03</a:t>
            </a:r>
          </a:p>
        </p:txBody>
      </p:sp>
      <p:sp>
        <p:nvSpPr>
          <p:cNvPr name="TextBox 13" id="13"/>
          <p:cNvSpPr txBox="true"/>
          <p:nvPr/>
        </p:nvSpPr>
        <p:spPr>
          <a:xfrm rot="0">
            <a:off x="12235119" y="5803118"/>
            <a:ext cx="5416750" cy="105410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membersihkan semua chace yang ada pada penyimpabab dab juga dokuman yang sudah tidak terpakai lagi</a:t>
            </a:r>
          </a:p>
        </p:txBody>
      </p:sp>
      <p:sp>
        <p:nvSpPr>
          <p:cNvPr name="TextBox 14" id="14"/>
          <p:cNvSpPr txBox="true"/>
          <p:nvPr/>
        </p:nvSpPr>
        <p:spPr>
          <a:xfrm rot="0">
            <a:off x="9737602" y="6990568"/>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04</a:t>
            </a:r>
          </a:p>
        </p:txBody>
      </p:sp>
      <p:sp>
        <p:nvSpPr>
          <p:cNvPr name="TextBox 15" id="15"/>
          <p:cNvSpPr txBox="true"/>
          <p:nvPr/>
        </p:nvSpPr>
        <p:spPr>
          <a:xfrm rot="0">
            <a:off x="12235119" y="7162018"/>
            <a:ext cx="5416750" cy="105410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menyediakan data sesuai permintaan yang masuk untuk menjamin kelancaran keamanan sistem yang dijalankan</a:t>
            </a:r>
          </a:p>
        </p:txBody>
      </p:sp>
      <p:sp>
        <p:nvSpPr>
          <p:cNvPr name="Freeform 16" id="16"/>
          <p:cNvSpPr/>
          <p:nvPr/>
        </p:nvSpPr>
        <p:spPr>
          <a:xfrm flipH="false" flipV="false" rot="0">
            <a:off x="100438" y="3324859"/>
            <a:ext cx="8796284" cy="3637282"/>
          </a:xfrm>
          <a:custGeom>
            <a:avLst/>
            <a:gdLst/>
            <a:ahLst/>
            <a:cxnLst/>
            <a:rect r="r" b="b" t="t" l="l"/>
            <a:pathLst>
              <a:path h="3637282" w="8796284">
                <a:moveTo>
                  <a:pt x="0" y="0"/>
                </a:moveTo>
                <a:lnTo>
                  <a:pt x="8796284" y="0"/>
                </a:lnTo>
                <a:lnTo>
                  <a:pt x="8796284" y="3637282"/>
                </a:lnTo>
                <a:lnTo>
                  <a:pt x="0" y="3637282"/>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4C64BB"/>
        </a:solidFill>
      </p:bgPr>
    </p:bg>
    <p:spTree>
      <p:nvGrpSpPr>
        <p:cNvPr id="1" name=""/>
        <p:cNvGrpSpPr/>
        <p:nvPr/>
      </p:nvGrpSpPr>
      <p:grpSpPr>
        <a:xfrm>
          <a:off x="0" y="0"/>
          <a:ext cx="0" cy="0"/>
          <a:chOff x="0" y="0"/>
          <a:chExt cx="0" cy="0"/>
        </a:xfrm>
      </p:grpSpPr>
      <p:grpSp>
        <p:nvGrpSpPr>
          <p:cNvPr name="Group 2" id="2"/>
          <p:cNvGrpSpPr/>
          <p:nvPr/>
        </p:nvGrpSpPr>
        <p:grpSpPr>
          <a:xfrm rot="0">
            <a:off x="1223342" y="3964776"/>
            <a:ext cx="3781599" cy="4905920"/>
            <a:chOff x="0" y="0"/>
            <a:chExt cx="1115660" cy="1447360"/>
          </a:xfrm>
        </p:grpSpPr>
        <p:sp>
          <p:nvSpPr>
            <p:cNvPr name="Freeform 3" id="3"/>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000000">
                <a:alpha val="0"/>
              </a:srgbClr>
            </a:solidFill>
            <a:ln w="76200" cap="rnd">
              <a:solidFill>
                <a:srgbClr val="FFFFFF"/>
              </a:solidFill>
              <a:round/>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27775" y="3964776"/>
            <a:ext cx="972734" cy="1034892"/>
            <a:chOff x="0" y="0"/>
            <a:chExt cx="700840" cy="745624"/>
          </a:xfrm>
        </p:grpSpPr>
        <p:sp>
          <p:nvSpPr>
            <p:cNvPr name="Freeform 6" id="6"/>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000000">
                <a:alpha val="0"/>
              </a:srgbClr>
            </a:solidFill>
            <a:ln w="76200" cap="sq">
              <a:solidFill>
                <a:srgbClr val="FFFFFF"/>
              </a:solidFill>
              <a:miter/>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223342" y="2117827"/>
            <a:ext cx="7447528" cy="1069976"/>
          </a:xfrm>
          <a:prstGeom prst="rect">
            <a:avLst/>
          </a:prstGeom>
        </p:spPr>
        <p:txBody>
          <a:bodyPr anchor="t" rtlCol="false" tIns="0" lIns="0" bIns="0" rIns="0">
            <a:spAutoFit/>
          </a:bodyPr>
          <a:lstStyle/>
          <a:p>
            <a:pPr>
              <a:lnSpc>
                <a:spcPts val="8000"/>
              </a:lnSpc>
            </a:pPr>
            <a:r>
              <a:rPr lang="en-US" sz="8000">
                <a:solidFill>
                  <a:srgbClr val="FFFFFF"/>
                </a:solidFill>
                <a:latin typeface="Montserrat Classic Bold"/>
              </a:rPr>
              <a:t>WEB SERVER</a:t>
            </a:r>
          </a:p>
        </p:txBody>
      </p:sp>
      <p:sp>
        <p:nvSpPr>
          <p:cNvPr name="TextBox 9" id="9"/>
          <p:cNvSpPr txBox="true"/>
          <p:nvPr/>
        </p:nvSpPr>
        <p:spPr>
          <a:xfrm rot="0">
            <a:off x="1223342" y="635894"/>
            <a:ext cx="6754335" cy="1387475"/>
          </a:xfrm>
          <a:prstGeom prst="rect">
            <a:avLst/>
          </a:prstGeom>
        </p:spPr>
        <p:txBody>
          <a:bodyPr anchor="t" rtlCol="false" tIns="0" lIns="0" bIns="0" rIns="0">
            <a:spAutoFit/>
          </a:bodyPr>
          <a:lstStyle/>
          <a:p>
            <a:pPr>
              <a:lnSpc>
                <a:spcPts val="10599"/>
              </a:lnSpc>
            </a:pPr>
            <a:r>
              <a:rPr lang="en-US" sz="9999">
                <a:solidFill>
                  <a:srgbClr val="FFFFFF"/>
                </a:solidFill>
                <a:latin typeface="Brittany Bold"/>
              </a:rPr>
              <a:t>Jenis-Jenis</a:t>
            </a:r>
          </a:p>
        </p:txBody>
      </p:sp>
      <p:grpSp>
        <p:nvGrpSpPr>
          <p:cNvPr name="Group 10" id="10"/>
          <p:cNvGrpSpPr/>
          <p:nvPr/>
        </p:nvGrpSpPr>
        <p:grpSpPr>
          <a:xfrm rot="0">
            <a:off x="5362401" y="3964776"/>
            <a:ext cx="3781599" cy="4905920"/>
            <a:chOff x="0" y="0"/>
            <a:chExt cx="1115660" cy="1447360"/>
          </a:xfrm>
        </p:grpSpPr>
        <p:sp>
          <p:nvSpPr>
            <p:cNvPr name="Freeform 11" id="11"/>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000000">
                <a:alpha val="0"/>
              </a:srgbClr>
            </a:solidFill>
            <a:ln w="76200" cap="rnd">
              <a:solidFill>
                <a:srgbClr val="FFFFFF"/>
              </a:solidFill>
              <a:round/>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766834" y="3964776"/>
            <a:ext cx="972734" cy="1034892"/>
            <a:chOff x="0" y="0"/>
            <a:chExt cx="700840" cy="745624"/>
          </a:xfrm>
        </p:grpSpPr>
        <p:sp>
          <p:nvSpPr>
            <p:cNvPr name="Freeform 14" id="14"/>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000000">
                <a:alpha val="0"/>
              </a:srgbClr>
            </a:solidFill>
            <a:ln w="76200" cap="sq">
              <a:solidFill>
                <a:srgbClr val="FFFFFF"/>
              </a:solidFill>
              <a:miter/>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505950" y="3964776"/>
            <a:ext cx="3781599" cy="4905920"/>
            <a:chOff x="0" y="0"/>
            <a:chExt cx="1115660" cy="1447360"/>
          </a:xfrm>
        </p:grpSpPr>
        <p:sp>
          <p:nvSpPr>
            <p:cNvPr name="Freeform 17" id="17"/>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000000">
                <a:alpha val="0"/>
              </a:srgbClr>
            </a:solidFill>
            <a:ln w="76200" cap="rnd">
              <a:solidFill>
                <a:srgbClr val="FFFFFF"/>
              </a:solidFill>
              <a:round/>
            </a:ln>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910383" y="3964776"/>
            <a:ext cx="972734" cy="1034892"/>
            <a:chOff x="0" y="0"/>
            <a:chExt cx="700840" cy="745624"/>
          </a:xfrm>
        </p:grpSpPr>
        <p:sp>
          <p:nvSpPr>
            <p:cNvPr name="Freeform 20" id="20"/>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000000">
                <a:alpha val="0"/>
              </a:srgbClr>
            </a:solidFill>
            <a:ln w="76200" cap="sq">
              <a:solidFill>
                <a:srgbClr val="FFFFFF"/>
              </a:solidFill>
              <a:miter/>
            </a:ln>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3649499" y="3964776"/>
            <a:ext cx="3781599" cy="4905920"/>
            <a:chOff x="0" y="0"/>
            <a:chExt cx="1115660" cy="1447360"/>
          </a:xfrm>
        </p:grpSpPr>
        <p:sp>
          <p:nvSpPr>
            <p:cNvPr name="Freeform 23" id="23"/>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000000">
                <a:alpha val="0"/>
              </a:srgbClr>
            </a:solidFill>
            <a:ln w="76200" cap="rnd">
              <a:solidFill>
                <a:srgbClr val="FFFFFF"/>
              </a:solidFill>
              <a:round/>
            </a:ln>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5053932" y="3964776"/>
            <a:ext cx="972734" cy="1034892"/>
            <a:chOff x="0" y="0"/>
            <a:chExt cx="700840" cy="745624"/>
          </a:xfrm>
        </p:grpSpPr>
        <p:sp>
          <p:nvSpPr>
            <p:cNvPr name="Freeform 26" id="26"/>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000000">
                <a:alpha val="0"/>
              </a:srgbClr>
            </a:solidFill>
            <a:ln w="76200" cap="sq">
              <a:solidFill>
                <a:srgbClr val="FFFFFF"/>
              </a:solidFill>
              <a:miter/>
            </a:ln>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2925205"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1.</a:t>
            </a:r>
          </a:p>
        </p:txBody>
      </p:sp>
      <p:sp>
        <p:nvSpPr>
          <p:cNvPr name="TextBox 29" id="29"/>
          <p:cNvSpPr txBox="true"/>
          <p:nvPr/>
        </p:nvSpPr>
        <p:spPr>
          <a:xfrm rot="0">
            <a:off x="7064263"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2.</a:t>
            </a:r>
          </a:p>
        </p:txBody>
      </p:sp>
      <p:sp>
        <p:nvSpPr>
          <p:cNvPr name="TextBox 30" id="30"/>
          <p:cNvSpPr txBox="true"/>
          <p:nvPr/>
        </p:nvSpPr>
        <p:spPr>
          <a:xfrm rot="0">
            <a:off x="11207812"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3.</a:t>
            </a:r>
          </a:p>
        </p:txBody>
      </p:sp>
      <p:sp>
        <p:nvSpPr>
          <p:cNvPr name="TextBox 31" id="31"/>
          <p:cNvSpPr txBox="true"/>
          <p:nvPr/>
        </p:nvSpPr>
        <p:spPr>
          <a:xfrm rot="0">
            <a:off x="15354474"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4.</a:t>
            </a:r>
          </a:p>
        </p:txBody>
      </p:sp>
      <p:sp>
        <p:nvSpPr>
          <p:cNvPr name="TextBox 32" id="32"/>
          <p:cNvSpPr txBox="true"/>
          <p:nvPr/>
        </p:nvSpPr>
        <p:spPr>
          <a:xfrm rot="0">
            <a:off x="1591913" y="5244314"/>
            <a:ext cx="3008597" cy="2816225"/>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Apache: terpopuler dan sudah banyak digunakan. Apache juga mendukung beberapa program yang membuatnya lengkap, yakni PHP, SSI, dan Access Control.</a:t>
            </a:r>
          </a:p>
        </p:txBody>
      </p:sp>
      <p:sp>
        <p:nvSpPr>
          <p:cNvPr name="TextBox 33" id="33"/>
          <p:cNvSpPr txBox="true"/>
          <p:nvPr/>
        </p:nvSpPr>
        <p:spPr>
          <a:xfrm rot="0">
            <a:off x="5916328" y="5244314"/>
            <a:ext cx="3008597" cy="1758950"/>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NginX,  lebih unggul dari Apache dari segi penanganan website dengan traffic yang tinggi.</a:t>
            </a:r>
          </a:p>
        </p:txBody>
      </p:sp>
      <p:sp>
        <p:nvSpPr>
          <p:cNvPr name="TextBox 34" id="34"/>
          <p:cNvSpPr txBox="true"/>
          <p:nvPr/>
        </p:nvSpPr>
        <p:spPr>
          <a:xfrm rot="0">
            <a:off x="9967088" y="5244314"/>
            <a:ext cx="3008597" cy="1758950"/>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Lighttpd, keunggulan yang dimilikinya adalah FastCGi, Output Compression, URL writing.</a:t>
            </a:r>
          </a:p>
        </p:txBody>
      </p:sp>
      <p:sp>
        <p:nvSpPr>
          <p:cNvPr name="TextBox 35" id="35"/>
          <p:cNvSpPr txBox="true"/>
          <p:nvPr/>
        </p:nvSpPr>
        <p:spPr>
          <a:xfrm rot="0">
            <a:off x="14078124" y="5218914"/>
            <a:ext cx="3008597" cy="3521075"/>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IIS (Internet Information Services), merupakan web server yang mendukung jnis protokol DNS, TCP/IP, atau software lain yang berguna ketika merancang sebuah situs.</a:t>
            </a:r>
          </a:p>
          <a:p>
            <a:pPr>
              <a:lnSpc>
                <a:spcPts val="28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297658"/>
            <a:ext cx="9420396" cy="10882315"/>
            <a:chOff x="0" y="0"/>
            <a:chExt cx="2481092" cy="2866124"/>
          </a:xfrm>
        </p:grpSpPr>
        <p:sp>
          <p:nvSpPr>
            <p:cNvPr name="Freeform 3" id="3"/>
            <p:cNvSpPr/>
            <p:nvPr/>
          </p:nvSpPr>
          <p:spPr>
            <a:xfrm flipH="false" flipV="false" rot="0">
              <a:off x="0" y="0"/>
              <a:ext cx="2481092" cy="2866124"/>
            </a:xfrm>
            <a:custGeom>
              <a:avLst/>
              <a:gdLst/>
              <a:ahLst/>
              <a:cxnLst/>
              <a:rect r="r" b="b" t="t" l="l"/>
              <a:pathLst>
                <a:path h="2866124" w="2481092">
                  <a:moveTo>
                    <a:pt x="0" y="0"/>
                  </a:moveTo>
                  <a:lnTo>
                    <a:pt x="2481092" y="0"/>
                  </a:lnTo>
                  <a:lnTo>
                    <a:pt x="2481092" y="2866124"/>
                  </a:lnTo>
                  <a:lnTo>
                    <a:pt x="0" y="2866124"/>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795846" y="2869631"/>
            <a:ext cx="4547737" cy="4547737"/>
          </a:xfrm>
          <a:custGeom>
            <a:avLst/>
            <a:gdLst/>
            <a:ahLst/>
            <a:cxnLst/>
            <a:rect r="r" b="b" t="t" l="l"/>
            <a:pathLst>
              <a:path h="4547737" w="4547737">
                <a:moveTo>
                  <a:pt x="0" y="0"/>
                </a:moveTo>
                <a:lnTo>
                  <a:pt x="4547737" y="0"/>
                </a:lnTo>
                <a:lnTo>
                  <a:pt x="4547737" y="4547738"/>
                </a:lnTo>
                <a:lnTo>
                  <a:pt x="0" y="4547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65512" y="4515235"/>
            <a:ext cx="8447590" cy="848872"/>
          </a:xfrm>
          <a:prstGeom prst="rect">
            <a:avLst/>
          </a:prstGeom>
        </p:spPr>
        <p:txBody>
          <a:bodyPr anchor="t" rtlCol="false" tIns="0" lIns="0" bIns="0" rIns="0">
            <a:spAutoFit/>
          </a:bodyPr>
          <a:lstStyle/>
          <a:p>
            <a:pPr>
              <a:lnSpc>
                <a:spcPts val="6426"/>
              </a:lnSpc>
            </a:pPr>
            <a:r>
              <a:rPr lang="en-US" sz="6300">
                <a:solidFill>
                  <a:srgbClr val="000000"/>
                </a:solidFill>
                <a:latin typeface="Montserrat Classic Bold"/>
              </a:rPr>
              <a:t>DATABASE SERVER</a:t>
            </a:r>
          </a:p>
        </p:txBody>
      </p:sp>
      <p:sp>
        <p:nvSpPr>
          <p:cNvPr name="TextBox 7" id="7"/>
          <p:cNvSpPr txBox="true"/>
          <p:nvPr/>
        </p:nvSpPr>
        <p:spPr>
          <a:xfrm rot="0">
            <a:off x="2121471" y="3346844"/>
            <a:ext cx="5135672" cy="1343024"/>
          </a:xfrm>
          <a:prstGeom prst="rect">
            <a:avLst/>
          </a:prstGeom>
        </p:spPr>
        <p:txBody>
          <a:bodyPr anchor="t" rtlCol="false" tIns="0" lIns="0" bIns="0" rIns="0">
            <a:spAutoFit/>
          </a:bodyPr>
          <a:lstStyle/>
          <a:p>
            <a:pPr>
              <a:lnSpc>
                <a:spcPts val="10199"/>
              </a:lnSpc>
            </a:pPr>
            <a:r>
              <a:rPr lang="en-US" sz="9999">
                <a:solidFill>
                  <a:srgbClr val="000000"/>
                </a:solidFill>
                <a:latin typeface="Brittany Bold"/>
              </a:rPr>
              <a:t>Pengertian</a:t>
            </a:r>
            <a:r>
              <a:rPr lang="en-US" sz="9999">
                <a:solidFill>
                  <a:srgbClr val="000000"/>
                </a:solidFill>
                <a:latin typeface="Brittany Bold"/>
              </a:rPr>
              <a:t> </a:t>
            </a:r>
          </a:p>
        </p:txBody>
      </p:sp>
      <p:sp>
        <p:nvSpPr>
          <p:cNvPr name="TextBox 8" id="8"/>
          <p:cNvSpPr txBox="true"/>
          <p:nvPr/>
        </p:nvSpPr>
        <p:spPr>
          <a:xfrm rot="0">
            <a:off x="1790601" y="5705081"/>
            <a:ext cx="5797412" cy="1758950"/>
          </a:xfrm>
          <a:prstGeom prst="rect">
            <a:avLst/>
          </a:prstGeom>
        </p:spPr>
        <p:txBody>
          <a:bodyPr anchor="t" rtlCol="false" tIns="0" lIns="0" bIns="0" rIns="0">
            <a:spAutoFit/>
          </a:bodyPr>
          <a:lstStyle/>
          <a:p>
            <a:pPr>
              <a:lnSpc>
                <a:spcPts val="2800"/>
              </a:lnSpc>
            </a:pPr>
            <a:r>
              <a:rPr lang="en-US" sz="2000">
                <a:solidFill>
                  <a:srgbClr val="000000">
                    <a:alpha val="80000"/>
                  </a:srgbClr>
                </a:solidFill>
                <a:latin typeface="Montserrat Classic"/>
              </a:rPr>
              <a:t>Database server adalah program komputer yang menyediakan layanan manajemen basis data dan menjalankan program aplikasi komputer atau basis data yang menggunakan model klien/server.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002779" y="1365116"/>
            <a:ext cx="7556767" cy="7556767"/>
          </a:xfrm>
          <a:custGeom>
            <a:avLst/>
            <a:gdLst/>
            <a:ahLst/>
            <a:cxnLst/>
            <a:rect r="r" b="b" t="t" l="l"/>
            <a:pathLst>
              <a:path h="7556767" w="7556767">
                <a:moveTo>
                  <a:pt x="0" y="0"/>
                </a:moveTo>
                <a:lnTo>
                  <a:pt x="7556767" y="0"/>
                </a:lnTo>
                <a:lnTo>
                  <a:pt x="7556767" y="7556768"/>
                </a:lnTo>
                <a:lnTo>
                  <a:pt x="0" y="7556768"/>
                </a:lnTo>
                <a:lnTo>
                  <a:pt x="0" y="0"/>
                </a:lnTo>
                <a:close/>
              </a:path>
            </a:pathLst>
          </a:custGeom>
          <a:blipFill>
            <a:blip r:embed="rId2"/>
            <a:stretch>
              <a:fillRect l="0" t="0" r="0" b="0"/>
            </a:stretch>
          </a:blipFill>
        </p:spPr>
      </p:sp>
      <p:sp>
        <p:nvSpPr>
          <p:cNvPr name="TextBox 6" id="6"/>
          <p:cNvSpPr txBox="true"/>
          <p:nvPr/>
        </p:nvSpPr>
        <p:spPr>
          <a:xfrm rot="0">
            <a:off x="581443" y="3093574"/>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01</a:t>
            </a:r>
          </a:p>
        </p:txBody>
      </p:sp>
      <p:sp>
        <p:nvSpPr>
          <p:cNvPr name="TextBox 7" id="7"/>
          <p:cNvSpPr txBox="true"/>
          <p:nvPr/>
        </p:nvSpPr>
        <p:spPr>
          <a:xfrm rot="0">
            <a:off x="3069435" y="3517267"/>
            <a:ext cx="5416750" cy="34925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Mencegah Terjadinya Duplikasi Data</a:t>
            </a:r>
          </a:p>
        </p:txBody>
      </p:sp>
      <p:sp>
        <p:nvSpPr>
          <p:cNvPr name="TextBox 8" id="8"/>
          <p:cNvSpPr txBox="true"/>
          <p:nvPr/>
        </p:nvSpPr>
        <p:spPr>
          <a:xfrm rot="0">
            <a:off x="3209974" y="2042307"/>
            <a:ext cx="5135672" cy="744860"/>
          </a:xfrm>
          <a:prstGeom prst="rect">
            <a:avLst/>
          </a:prstGeom>
        </p:spPr>
        <p:txBody>
          <a:bodyPr anchor="t" rtlCol="false" tIns="0" lIns="0" bIns="0" rIns="0">
            <a:spAutoFit/>
          </a:bodyPr>
          <a:lstStyle/>
          <a:p>
            <a:pPr>
              <a:lnSpc>
                <a:spcPts val="5610"/>
              </a:lnSpc>
            </a:pPr>
            <a:r>
              <a:rPr lang="en-US" sz="5500">
                <a:solidFill>
                  <a:srgbClr val="FFFFFF"/>
                </a:solidFill>
                <a:latin typeface="Montserrat Classic Bold"/>
              </a:rPr>
              <a:t>FUNGSI</a:t>
            </a:r>
          </a:p>
        </p:txBody>
      </p:sp>
      <p:sp>
        <p:nvSpPr>
          <p:cNvPr name="TextBox 9" id="9"/>
          <p:cNvSpPr txBox="true"/>
          <p:nvPr/>
        </p:nvSpPr>
        <p:spPr>
          <a:xfrm rot="0">
            <a:off x="590968" y="4239431"/>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02</a:t>
            </a:r>
          </a:p>
        </p:txBody>
      </p:sp>
      <p:sp>
        <p:nvSpPr>
          <p:cNvPr name="TextBox 10" id="10"/>
          <p:cNvSpPr txBox="true"/>
          <p:nvPr/>
        </p:nvSpPr>
        <p:spPr>
          <a:xfrm rot="0">
            <a:off x="3146868" y="4672720"/>
            <a:ext cx="5416750" cy="34925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Mengatur Pengelolaan Data</a:t>
            </a:r>
          </a:p>
        </p:txBody>
      </p:sp>
      <p:sp>
        <p:nvSpPr>
          <p:cNvPr name="TextBox 11" id="11"/>
          <p:cNvSpPr txBox="true"/>
          <p:nvPr/>
        </p:nvSpPr>
        <p:spPr>
          <a:xfrm rot="0">
            <a:off x="581443" y="5385288"/>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03</a:t>
            </a:r>
          </a:p>
        </p:txBody>
      </p:sp>
      <p:sp>
        <p:nvSpPr>
          <p:cNvPr name="TextBox 12" id="12"/>
          <p:cNvSpPr txBox="true"/>
          <p:nvPr/>
        </p:nvSpPr>
        <p:spPr>
          <a:xfrm rot="0">
            <a:off x="3117060" y="5830569"/>
            <a:ext cx="5416750" cy="34925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Menghemat Waktu Pekerja</a:t>
            </a:r>
          </a:p>
        </p:txBody>
      </p:sp>
      <p:sp>
        <p:nvSpPr>
          <p:cNvPr name="TextBox 13" id="13"/>
          <p:cNvSpPr txBox="true"/>
          <p:nvPr/>
        </p:nvSpPr>
        <p:spPr>
          <a:xfrm rot="0">
            <a:off x="649351" y="6535907"/>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04</a:t>
            </a:r>
          </a:p>
        </p:txBody>
      </p:sp>
      <p:sp>
        <p:nvSpPr>
          <p:cNvPr name="TextBox 14" id="14"/>
          <p:cNvSpPr txBox="true"/>
          <p:nvPr/>
        </p:nvSpPr>
        <p:spPr>
          <a:xfrm rot="0">
            <a:off x="3146868" y="6981189"/>
            <a:ext cx="5416750" cy="34925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Menjaga Privasi dari Bisnis</a:t>
            </a:r>
          </a:p>
        </p:txBody>
      </p:sp>
      <p:sp>
        <p:nvSpPr>
          <p:cNvPr name="TextBox 15" id="15"/>
          <p:cNvSpPr txBox="true"/>
          <p:nvPr/>
        </p:nvSpPr>
        <p:spPr>
          <a:xfrm rot="0">
            <a:off x="619543" y="7686527"/>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05</a:t>
            </a:r>
          </a:p>
        </p:txBody>
      </p:sp>
      <p:sp>
        <p:nvSpPr>
          <p:cNvPr name="TextBox 16" id="16"/>
          <p:cNvSpPr txBox="true"/>
          <p:nvPr/>
        </p:nvSpPr>
        <p:spPr>
          <a:xfrm rot="0">
            <a:off x="3117060" y="8131808"/>
            <a:ext cx="5416750" cy="34925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Berbagi Data</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23342" y="3964776"/>
            <a:ext cx="3781599" cy="4905920"/>
            <a:chOff x="0" y="0"/>
            <a:chExt cx="1115660" cy="1447360"/>
          </a:xfrm>
        </p:grpSpPr>
        <p:sp>
          <p:nvSpPr>
            <p:cNvPr name="Freeform 3" id="3"/>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27775" y="3964776"/>
            <a:ext cx="972734" cy="1034892"/>
            <a:chOff x="0" y="0"/>
            <a:chExt cx="700840" cy="745624"/>
          </a:xfrm>
        </p:grpSpPr>
        <p:sp>
          <p:nvSpPr>
            <p:cNvPr name="Freeform 6" id="6"/>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223342" y="2079727"/>
            <a:ext cx="10173407" cy="809625"/>
          </a:xfrm>
          <a:prstGeom prst="rect">
            <a:avLst/>
          </a:prstGeom>
        </p:spPr>
        <p:txBody>
          <a:bodyPr anchor="t" rtlCol="false" tIns="0" lIns="0" bIns="0" rIns="0">
            <a:spAutoFit/>
          </a:bodyPr>
          <a:lstStyle/>
          <a:p>
            <a:pPr>
              <a:lnSpc>
                <a:spcPts val="6000"/>
              </a:lnSpc>
            </a:pPr>
            <a:r>
              <a:rPr lang="en-US" sz="6000">
                <a:solidFill>
                  <a:srgbClr val="4C64BB"/>
                </a:solidFill>
                <a:latin typeface="Montserrat Classic Bold"/>
              </a:rPr>
              <a:t>DATABASE SERVER</a:t>
            </a:r>
          </a:p>
        </p:txBody>
      </p:sp>
      <p:sp>
        <p:nvSpPr>
          <p:cNvPr name="TextBox 9" id="9"/>
          <p:cNvSpPr txBox="true"/>
          <p:nvPr/>
        </p:nvSpPr>
        <p:spPr>
          <a:xfrm rot="0">
            <a:off x="1223342" y="635894"/>
            <a:ext cx="6754335" cy="1387475"/>
          </a:xfrm>
          <a:prstGeom prst="rect">
            <a:avLst/>
          </a:prstGeom>
        </p:spPr>
        <p:txBody>
          <a:bodyPr anchor="t" rtlCol="false" tIns="0" lIns="0" bIns="0" rIns="0">
            <a:spAutoFit/>
          </a:bodyPr>
          <a:lstStyle/>
          <a:p>
            <a:pPr>
              <a:lnSpc>
                <a:spcPts val="10599"/>
              </a:lnSpc>
            </a:pPr>
            <a:r>
              <a:rPr lang="en-US" sz="9999">
                <a:solidFill>
                  <a:srgbClr val="4C64BB"/>
                </a:solidFill>
                <a:latin typeface="Brittany Bold"/>
              </a:rPr>
              <a:t>Jenis-Jenis</a:t>
            </a:r>
          </a:p>
        </p:txBody>
      </p:sp>
      <p:grpSp>
        <p:nvGrpSpPr>
          <p:cNvPr name="Group 10" id="10"/>
          <p:cNvGrpSpPr/>
          <p:nvPr/>
        </p:nvGrpSpPr>
        <p:grpSpPr>
          <a:xfrm rot="0">
            <a:off x="5362401" y="3964776"/>
            <a:ext cx="3781599" cy="4905920"/>
            <a:chOff x="0" y="0"/>
            <a:chExt cx="1115660" cy="1447360"/>
          </a:xfrm>
        </p:grpSpPr>
        <p:sp>
          <p:nvSpPr>
            <p:cNvPr name="Freeform 11" id="11"/>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766834" y="3964776"/>
            <a:ext cx="972734" cy="1034892"/>
            <a:chOff x="0" y="0"/>
            <a:chExt cx="700840" cy="745624"/>
          </a:xfrm>
        </p:grpSpPr>
        <p:sp>
          <p:nvSpPr>
            <p:cNvPr name="Freeform 14" id="14"/>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505950" y="3964776"/>
            <a:ext cx="3781599" cy="4905920"/>
            <a:chOff x="0" y="0"/>
            <a:chExt cx="1115660" cy="1447360"/>
          </a:xfrm>
        </p:grpSpPr>
        <p:sp>
          <p:nvSpPr>
            <p:cNvPr name="Freeform 17" id="17"/>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910383" y="3964776"/>
            <a:ext cx="972734" cy="1034892"/>
            <a:chOff x="0" y="0"/>
            <a:chExt cx="700840" cy="745624"/>
          </a:xfrm>
        </p:grpSpPr>
        <p:sp>
          <p:nvSpPr>
            <p:cNvPr name="Freeform 20" id="20"/>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3649499" y="3964776"/>
            <a:ext cx="3781599" cy="4905920"/>
            <a:chOff x="0" y="0"/>
            <a:chExt cx="1115660" cy="1447360"/>
          </a:xfrm>
        </p:grpSpPr>
        <p:sp>
          <p:nvSpPr>
            <p:cNvPr name="Freeform 23" id="23"/>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5053932" y="3964776"/>
            <a:ext cx="972734" cy="1034892"/>
            <a:chOff x="0" y="0"/>
            <a:chExt cx="700840" cy="745624"/>
          </a:xfrm>
        </p:grpSpPr>
        <p:sp>
          <p:nvSpPr>
            <p:cNvPr name="Freeform 26" id="26"/>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2925205"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1.</a:t>
            </a:r>
          </a:p>
        </p:txBody>
      </p:sp>
      <p:sp>
        <p:nvSpPr>
          <p:cNvPr name="TextBox 29" id="29"/>
          <p:cNvSpPr txBox="true"/>
          <p:nvPr/>
        </p:nvSpPr>
        <p:spPr>
          <a:xfrm rot="0">
            <a:off x="7064263"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2.</a:t>
            </a:r>
          </a:p>
        </p:txBody>
      </p:sp>
      <p:sp>
        <p:nvSpPr>
          <p:cNvPr name="TextBox 30" id="30"/>
          <p:cNvSpPr txBox="true"/>
          <p:nvPr/>
        </p:nvSpPr>
        <p:spPr>
          <a:xfrm rot="0">
            <a:off x="11207812"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3.</a:t>
            </a:r>
          </a:p>
        </p:txBody>
      </p:sp>
      <p:sp>
        <p:nvSpPr>
          <p:cNvPr name="TextBox 31" id="31"/>
          <p:cNvSpPr txBox="true"/>
          <p:nvPr/>
        </p:nvSpPr>
        <p:spPr>
          <a:xfrm rot="0">
            <a:off x="15354474"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4.</a:t>
            </a:r>
          </a:p>
        </p:txBody>
      </p:sp>
      <p:sp>
        <p:nvSpPr>
          <p:cNvPr name="TextBox 32" id="32"/>
          <p:cNvSpPr txBox="true"/>
          <p:nvPr/>
        </p:nvSpPr>
        <p:spPr>
          <a:xfrm rot="0">
            <a:off x="1612458" y="5238723"/>
            <a:ext cx="3359418" cy="2463800"/>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Basis data fungsional, bertugas dalam menyimpan informasi rinci yang diperlukan dalam mendukung operasi dari keseluruhan organisasi. </a:t>
            </a:r>
          </a:p>
        </p:txBody>
      </p:sp>
      <p:sp>
        <p:nvSpPr>
          <p:cNvPr name="TextBox 33" id="33"/>
          <p:cNvSpPr txBox="true"/>
          <p:nvPr/>
        </p:nvSpPr>
        <p:spPr>
          <a:xfrm rot="0">
            <a:off x="5680512" y="5238723"/>
            <a:ext cx="3359418" cy="2463800"/>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Database Analitik, bertugas untuk menyimpan data serta informasi yang diambil dari operational database serta data eksternal yang dipilih.</a:t>
            </a:r>
          </a:p>
        </p:txBody>
      </p:sp>
      <p:sp>
        <p:nvSpPr>
          <p:cNvPr name="TextBox 34" id="34"/>
          <p:cNvSpPr txBox="true"/>
          <p:nvPr/>
        </p:nvSpPr>
        <p:spPr>
          <a:xfrm rot="0">
            <a:off x="9905978" y="5238723"/>
            <a:ext cx="3359418" cy="2463800"/>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Data Warehouse, Data warehouse menyimpan data year-to-date dan year-to-date – data diambil dari berbagai database operasional organisasi.</a:t>
            </a:r>
          </a:p>
        </p:txBody>
      </p:sp>
      <p:sp>
        <p:nvSpPr>
          <p:cNvPr name="TextBox 35" id="35"/>
          <p:cNvSpPr txBox="true"/>
          <p:nvPr/>
        </p:nvSpPr>
        <p:spPr>
          <a:xfrm rot="0">
            <a:off x="14087649" y="5238723"/>
            <a:ext cx="3129420" cy="3168650"/>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Distributed Database, merupakan database antar kelompok kerja atau departemen di sebuah kantor regional, kantor cabang yang terbagi di daerah tertentu, hingga lokasi kerja lainnya.</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23342" y="3964776"/>
            <a:ext cx="3781599" cy="4905920"/>
            <a:chOff x="0" y="0"/>
            <a:chExt cx="1115660" cy="1447360"/>
          </a:xfrm>
        </p:grpSpPr>
        <p:sp>
          <p:nvSpPr>
            <p:cNvPr name="Freeform 3" id="3"/>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27775" y="3964776"/>
            <a:ext cx="972734" cy="1034892"/>
            <a:chOff x="0" y="0"/>
            <a:chExt cx="700840" cy="745624"/>
          </a:xfrm>
        </p:grpSpPr>
        <p:sp>
          <p:nvSpPr>
            <p:cNvPr name="Freeform 6" id="6"/>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223342" y="2079727"/>
            <a:ext cx="10173407" cy="809625"/>
          </a:xfrm>
          <a:prstGeom prst="rect">
            <a:avLst/>
          </a:prstGeom>
        </p:spPr>
        <p:txBody>
          <a:bodyPr anchor="t" rtlCol="false" tIns="0" lIns="0" bIns="0" rIns="0">
            <a:spAutoFit/>
          </a:bodyPr>
          <a:lstStyle/>
          <a:p>
            <a:pPr>
              <a:lnSpc>
                <a:spcPts val="6000"/>
              </a:lnSpc>
            </a:pPr>
            <a:r>
              <a:rPr lang="en-US" sz="6000">
                <a:solidFill>
                  <a:srgbClr val="4C64BB"/>
                </a:solidFill>
                <a:latin typeface="Montserrat Classic Bold"/>
              </a:rPr>
              <a:t>DATABASE SERVER</a:t>
            </a:r>
          </a:p>
        </p:txBody>
      </p:sp>
      <p:sp>
        <p:nvSpPr>
          <p:cNvPr name="TextBox 9" id="9"/>
          <p:cNvSpPr txBox="true"/>
          <p:nvPr/>
        </p:nvSpPr>
        <p:spPr>
          <a:xfrm rot="0">
            <a:off x="1223342" y="635894"/>
            <a:ext cx="6754335" cy="1387475"/>
          </a:xfrm>
          <a:prstGeom prst="rect">
            <a:avLst/>
          </a:prstGeom>
        </p:spPr>
        <p:txBody>
          <a:bodyPr anchor="t" rtlCol="false" tIns="0" lIns="0" bIns="0" rIns="0">
            <a:spAutoFit/>
          </a:bodyPr>
          <a:lstStyle/>
          <a:p>
            <a:pPr>
              <a:lnSpc>
                <a:spcPts val="10599"/>
              </a:lnSpc>
            </a:pPr>
            <a:r>
              <a:rPr lang="en-US" sz="9999">
                <a:solidFill>
                  <a:srgbClr val="4C64BB"/>
                </a:solidFill>
                <a:latin typeface="Brittany Bold"/>
              </a:rPr>
              <a:t>Jenis-Jenis</a:t>
            </a:r>
          </a:p>
        </p:txBody>
      </p:sp>
      <p:grpSp>
        <p:nvGrpSpPr>
          <p:cNvPr name="Group 10" id="10"/>
          <p:cNvGrpSpPr/>
          <p:nvPr/>
        </p:nvGrpSpPr>
        <p:grpSpPr>
          <a:xfrm rot="0">
            <a:off x="5362401" y="3964776"/>
            <a:ext cx="3781599" cy="4905920"/>
            <a:chOff x="0" y="0"/>
            <a:chExt cx="1115660" cy="1447360"/>
          </a:xfrm>
        </p:grpSpPr>
        <p:sp>
          <p:nvSpPr>
            <p:cNvPr name="Freeform 11" id="11"/>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766834" y="3964776"/>
            <a:ext cx="972734" cy="1034892"/>
            <a:chOff x="0" y="0"/>
            <a:chExt cx="700840" cy="745624"/>
          </a:xfrm>
        </p:grpSpPr>
        <p:sp>
          <p:nvSpPr>
            <p:cNvPr name="Freeform 14" id="14"/>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505950" y="3964776"/>
            <a:ext cx="3781599" cy="4905920"/>
            <a:chOff x="0" y="0"/>
            <a:chExt cx="1115660" cy="1447360"/>
          </a:xfrm>
        </p:grpSpPr>
        <p:sp>
          <p:nvSpPr>
            <p:cNvPr name="Freeform 17" id="17"/>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910383" y="3964776"/>
            <a:ext cx="972734" cy="1034892"/>
            <a:chOff x="0" y="0"/>
            <a:chExt cx="700840" cy="745624"/>
          </a:xfrm>
        </p:grpSpPr>
        <p:sp>
          <p:nvSpPr>
            <p:cNvPr name="Freeform 20" id="20"/>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3649499" y="3964776"/>
            <a:ext cx="3781599" cy="4905920"/>
            <a:chOff x="0" y="0"/>
            <a:chExt cx="1115660" cy="1447360"/>
          </a:xfrm>
        </p:grpSpPr>
        <p:sp>
          <p:nvSpPr>
            <p:cNvPr name="Freeform 23" id="23"/>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5053932" y="3964776"/>
            <a:ext cx="972734" cy="1034892"/>
            <a:chOff x="0" y="0"/>
            <a:chExt cx="700840" cy="745624"/>
          </a:xfrm>
        </p:grpSpPr>
        <p:sp>
          <p:nvSpPr>
            <p:cNvPr name="Freeform 26" id="26"/>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2925205"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5.</a:t>
            </a:r>
          </a:p>
        </p:txBody>
      </p:sp>
      <p:sp>
        <p:nvSpPr>
          <p:cNvPr name="TextBox 29" id="29"/>
          <p:cNvSpPr txBox="true"/>
          <p:nvPr/>
        </p:nvSpPr>
        <p:spPr>
          <a:xfrm rot="0">
            <a:off x="7064263"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6.</a:t>
            </a:r>
          </a:p>
        </p:txBody>
      </p:sp>
      <p:sp>
        <p:nvSpPr>
          <p:cNvPr name="TextBox 30" id="30"/>
          <p:cNvSpPr txBox="true"/>
          <p:nvPr/>
        </p:nvSpPr>
        <p:spPr>
          <a:xfrm rot="0">
            <a:off x="11207812"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7.</a:t>
            </a:r>
          </a:p>
        </p:txBody>
      </p:sp>
      <p:sp>
        <p:nvSpPr>
          <p:cNvPr name="TextBox 31" id="31"/>
          <p:cNvSpPr txBox="true"/>
          <p:nvPr/>
        </p:nvSpPr>
        <p:spPr>
          <a:xfrm rot="0">
            <a:off x="15354474"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8.</a:t>
            </a:r>
          </a:p>
        </p:txBody>
      </p:sp>
      <p:sp>
        <p:nvSpPr>
          <p:cNvPr name="TextBox 32" id="32"/>
          <p:cNvSpPr txBox="true"/>
          <p:nvPr/>
        </p:nvSpPr>
        <p:spPr>
          <a:xfrm rot="0">
            <a:off x="1612458" y="5238723"/>
            <a:ext cx="2988052" cy="2111375"/>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End-user Database, terdiri dari file data yang beragam dan dikembangkan oleh end-user pada workstation mereka.</a:t>
            </a:r>
          </a:p>
        </p:txBody>
      </p:sp>
      <p:sp>
        <p:nvSpPr>
          <p:cNvPr name="TextBox 33" id="33"/>
          <p:cNvSpPr txBox="true"/>
          <p:nvPr/>
        </p:nvSpPr>
        <p:spPr>
          <a:xfrm rot="0">
            <a:off x="5680512" y="5238723"/>
            <a:ext cx="3359418" cy="2816225"/>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External Database, bertugas menyediakan akses ke data eksternal milik pribadi di web – tersedia dengan biaya bagi pengguna akhir dan organisasi untuk layanan komersial.</a:t>
            </a:r>
          </a:p>
        </p:txBody>
      </p:sp>
      <p:sp>
        <p:nvSpPr>
          <p:cNvPr name="TextBox 34" id="34"/>
          <p:cNvSpPr txBox="true"/>
          <p:nvPr/>
        </p:nvSpPr>
        <p:spPr>
          <a:xfrm rot="0">
            <a:off x="9905978" y="5238723"/>
            <a:ext cx="3061774" cy="2463800"/>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Hypermedia Database Server, merupakan kumpulan dari berbagai halaman multimedia yang saling berhubungan pada sebuah situs web. </a:t>
            </a:r>
          </a:p>
        </p:txBody>
      </p:sp>
      <p:sp>
        <p:nvSpPr>
          <p:cNvPr name="TextBox 35" id="35"/>
          <p:cNvSpPr txBox="true"/>
          <p:nvPr/>
        </p:nvSpPr>
        <p:spPr>
          <a:xfrm rot="0">
            <a:off x="14363874" y="5238723"/>
            <a:ext cx="2696483" cy="2463800"/>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Navigational database, kueri utamanya menemukan objek dengan mengikuti referensi ke objek lain.</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23342" y="3964776"/>
            <a:ext cx="3781599" cy="4905920"/>
            <a:chOff x="0" y="0"/>
            <a:chExt cx="1115660" cy="1447360"/>
          </a:xfrm>
        </p:grpSpPr>
        <p:sp>
          <p:nvSpPr>
            <p:cNvPr name="Freeform 3" id="3"/>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27775" y="3964776"/>
            <a:ext cx="972734" cy="1034892"/>
            <a:chOff x="0" y="0"/>
            <a:chExt cx="700840" cy="745624"/>
          </a:xfrm>
        </p:grpSpPr>
        <p:sp>
          <p:nvSpPr>
            <p:cNvPr name="Freeform 6" id="6"/>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223342" y="2079727"/>
            <a:ext cx="10173407" cy="809625"/>
          </a:xfrm>
          <a:prstGeom prst="rect">
            <a:avLst/>
          </a:prstGeom>
        </p:spPr>
        <p:txBody>
          <a:bodyPr anchor="t" rtlCol="false" tIns="0" lIns="0" bIns="0" rIns="0">
            <a:spAutoFit/>
          </a:bodyPr>
          <a:lstStyle/>
          <a:p>
            <a:pPr>
              <a:lnSpc>
                <a:spcPts val="6000"/>
              </a:lnSpc>
            </a:pPr>
            <a:r>
              <a:rPr lang="en-US" sz="6000">
                <a:solidFill>
                  <a:srgbClr val="4C64BB"/>
                </a:solidFill>
                <a:latin typeface="Montserrat Classic Bold"/>
              </a:rPr>
              <a:t>DATABASE SERVER</a:t>
            </a:r>
          </a:p>
        </p:txBody>
      </p:sp>
      <p:sp>
        <p:nvSpPr>
          <p:cNvPr name="TextBox 9" id="9"/>
          <p:cNvSpPr txBox="true"/>
          <p:nvPr/>
        </p:nvSpPr>
        <p:spPr>
          <a:xfrm rot="0">
            <a:off x="1223342" y="635894"/>
            <a:ext cx="6754335" cy="1387475"/>
          </a:xfrm>
          <a:prstGeom prst="rect">
            <a:avLst/>
          </a:prstGeom>
        </p:spPr>
        <p:txBody>
          <a:bodyPr anchor="t" rtlCol="false" tIns="0" lIns="0" bIns="0" rIns="0">
            <a:spAutoFit/>
          </a:bodyPr>
          <a:lstStyle/>
          <a:p>
            <a:pPr>
              <a:lnSpc>
                <a:spcPts val="10599"/>
              </a:lnSpc>
            </a:pPr>
            <a:r>
              <a:rPr lang="en-US" sz="9999">
                <a:solidFill>
                  <a:srgbClr val="4C64BB"/>
                </a:solidFill>
                <a:latin typeface="Brittany Bold"/>
              </a:rPr>
              <a:t>Jenis-Jenis</a:t>
            </a:r>
          </a:p>
        </p:txBody>
      </p:sp>
      <p:grpSp>
        <p:nvGrpSpPr>
          <p:cNvPr name="Group 10" id="10"/>
          <p:cNvGrpSpPr/>
          <p:nvPr/>
        </p:nvGrpSpPr>
        <p:grpSpPr>
          <a:xfrm rot="0">
            <a:off x="5362401" y="3964776"/>
            <a:ext cx="3781599" cy="4905920"/>
            <a:chOff x="0" y="0"/>
            <a:chExt cx="1115660" cy="1447360"/>
          </a:xfrm>
        </p:grpSpPr>
        <p:sp>
          <p:nvSpPr>
            <p:cNvPr name="Freeform 11" id="11"/>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766834" y="3964776"/>
            <a:ext cx="972734" cy="1034892"/>
            <a:chOff x="0" y="0"/>
            <a:chExt cx="700840" cy="745624"/>
          </a:xfrm>
        </p:grpSpPr>
        <p:sp>
          <p:nvSpPr>
            <p:cNvPr name="Freeform 14" id="14"/>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505950" y="3964776"/>
            <a:ext cx="3781599" cy="4905920"/>
            <a:chOff x="0" y="0"/>
            <a:chExt cx="1115660" cy="1447360"/>
          </a:xfrm>
        </p:grpSpPr>
        <p:sp>
          <p:nvSpPr>
            <p:cNvPr name="Freeform 17" id="17"/>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910383" y="3964776"/>
            <a:ext cx="972734" cy="1034892"/>
            <a:chOff x="0" y="0"/>
            <a:chExt cx="700840" cy="745624"/>
          </a:xfrm>
        </p:grpSpPr>
        <p:sp>
          <p:nvSpPr>
            <p:cNvPr name="Freeform 20" id="20"/>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3649499" y="3964776"/>
            <a:ext cx="3781599" cy="4905920"/>
            <a:chOff x="0" y="0"/>
            <a:chExt cx="1115660" cy="1447360"/>
          </a:xfrm>
        </p:grpSpPr>
        <p:sp>
          <p:nvSpPr>
            <p:cNvPr name="Freeform 23" id="23"/>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5053932" y="3964776"/>
            <a:ext cx="972734" cy="1034892"/>
            <a:chOff x="0" y="0"/>
            <a:chExt cx="700840" cy="745624"/>
          </a:xfrm>
        </p:grpSpPr>
        <p:sp>
          <p:nvSpPr>
            <p:cNvPr name="Freeform 26" id="26"/>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2925205"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9.</a:t>
            </a:r>
          </a:p>
        </p:txBody>
      </p:sp>
      <p:sp>
        <p:nvSpPr>
          <p:cNvPr name="TextBox 29" id="29"/>
          <p:cNvSpPr txBox="true"/>
          <p:nvPr/>
        </p:nvSpPr>
        <p:spPr>
          <a:xfrm rot="0">
            <a:off x="6937759" y="4158689"/>
            <a:ext cx="63088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10.</a:t>
            </a:r>
          </a:p>
        </p:txBody>
      </p:sp>
      <p:sp>
        <p:nvSpPr>
          <p:cNvPr name="TextBox 30" id="30"/>
          <p:cNvSpPr txBox="true"/>
          <p:nvPr/>
        </p:nvSpPr>
        <p:spPr>
          <a:xfrm rot="0">
            <a:off x="11081308" y="4158689"/>
            <a:ext cx="63088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11.</a:t>
            </a:r>
          </a:p>
        </p:txBody>
      </p:sp>
      <p:sp>
        <p:nvSpPr>
          <p:cNvPr name="TextBox 31" id="31"/>
          <p:cNvSpPr txBox="true"/>
          <p:nvPr/>
        </p:nvSpPr>
        <p:spPr>
          <a:xfrm rot="0">
            <a:off x="15227970" y="4158689"/>
            <a:ext cx="630882"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12.</a:t>
            </a:r>
          </a:p>
        </p:txBody>
      </p:sp>
      <p:sp>
        <p:nvSpPr>
          <p:cNvPr name="TextBox 32" id="32"/>
          <p:cNvSpPr txBox="true"/>
          <p:nvPr/>
        </p:nvSpPr>
        <p:spPr>
          <a:xfrm rot="0">
            <a:off x="1612458" y="5238723"/>
            <a:ext cx="2988052" cy="2111375"/>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In-Memory Database, mengandalkan memori terutama pada memori utama komputer untuk menyimpan data.</a:t>
            </a:r>
          </a:p>
        </p:txBody>
      </p:sp>
      <p:sp>
        <p:nvSpPr>
          <p:cNvPr name="TextBox 33" id="33"/>
          <p:cNvSpPr txBox="true"/>
          <p:nvPr/>
        </p:nvSpPr>
        <p:spPr>
          <a:xfrm rot="0">
            <a:off x="5680512" y="5238723"/>
            <a:ext cx="3359418" cy="2111375"/>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Document-oriented Database, program komputer yang dikembangkan untuk aplikasi berorientasi dokumen.</a:t>
            </a:r>
          </a:p>
        </p:txBody>
      </p:sp>
      <p:sp>
        <p:nvSpPr>
          <p:cNvPr name="TextBox 34" id="34"/>
          <p:cNvSpPr txBox="true"/>
          <p:nvPr/>
        </p:nvSpPr>
        <p:spPr>
          <a:xfrm rot="0">
            <a:off x="9905978" y="5238723"/>
            <a:ext cx="3061774" cy="2463800"/>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Real-Time Database Server, sistem pemrosesan yang dirancang untuk menangani beban kerja yang statusnya dapat berubah terus menerus.</a:t>
            </a:r>
          </a:p>
        </p:txBody>
      </p:sp>
      <p:sp>
        <p:nvSpPr>
          <p:cNvPr name="TextBox 35" id="35"/>
          <p:cNvSpPr txBox="true"/>
          <p:nvPr/>
        </p:nvSpPr>
        <p:spPr>
          <a:xfrm rot="0">
            <a:off x="14363874" y="5238723"/>
            <a:ext cx="2655895" cy="2111375"/>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Relational Database, menyusun data menggunakan tabel untuk memudahkan pengambilan.</a:t>
            </a:r>
          </a:p>
          <a:p>
            <a:pPr>
              <a:lnSpc>
                <a:spcPts val="28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C64B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39234" y="3734559"/>
            <a:ext cx="3616431" cy="3616416"/>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16628" r="0" b="-16628"/>
              </a:stretch>
            </a:blipFill>
          </p:spPr>
        </p:sp>
      </p:grpSp>
      <p:grpSp>
        <p:nvGrpSpPr>
          <p:cNvPr name="Group 4" id="4"/>
          <p:cNvGrpSpPr>
            <a:grpSpLocks noChangeAspect="true"/>
          </p:cNvGrpSpPr>
          <p:nvPr/>
        </p:nvGrpSpPr>
        <p:grpSpPr>
          <a:xfrm rot="0">
            <a:off x="5337474" y="3734559"/>
            <a:ext cx="3616431" cy="3616416"/>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4482" t="-32427" r="-21553" b="-48954"/>
              </a:stretch>
            </a:blipFill>
          </p:spPr>
        </p:sp>
      </p:grpSp>
      <p:grpSp>
        <p:nvGrpSpPr>
          <p:cNvPr name="Group 6" id="6"/>
          <p:cNvGrpSpPr>
            <a:grpSpLocks noChangeAspect="true"/>
          </p:cNvGrpSpPr>
          <p:nvPr/>
        </p:nvGrpSpPr>
        <p:grpSpPr>
          <a:xfrm rot="0">
            <a:off x="9334905" y="3734559"/>
            <a:ext cx="3616431" cy="3616416"/>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16628" r="0" b="-16628"/>
              </a:stretch>
            </a:blipFill>
          </p:spPr>
        </p:sp>
      </p:grpSp>
      <p:grpSp>
        <p:nvGrpSpPr>
          <p:cNvPr name="Group 8" id="8"/>
          <p:cNvGrpSpPr>
            <a:grpSpLocks noChangeAspect="true"/>
          </p:cNvGrpSpPr>
          <p:nvPr/>
        </p:nvGrpSpPr>
        <p:grpSpPr>
          <a:xfrm rot="0">
            <a:off x="13332335" y="3734559"/>
            <a:ext cx="3616431" cy="3616416"/>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sp>
        <p:nvSpPr>
          <p:cNvPr name="TextBox 10" id="10"/>
          <p:cNvSpPr txBox="true"/>
          <p:nvPr/>
        </p:nvSpPr>
        <p:spPr>
          <a:xfrm rot="0">
            <a:off x="5146541" y="1209675"/>
            <a:ext cx="8376728" cy="1328334"/>
          </a:xfrm>
          <a:prstGeom prst="rect">
            <a:avLst/>
          </a:prstGeom>
        </p:spPr>
        <p:txBody>
          <a:bodyPr anchor="t" rtlCol="false" tIns="0" lIns="0" bIns="0" rIns="0">
            <a:spAutoFit/>
          </a:bodyPr>
          <a:lstStyle/>
          <a:p>
            <a:pPr algn="ctr">
              <a:lnSpc>
                <a:spcPts val="9921"/>
              </a:lnSpc>
            </a:pPr>
            <a:r>
              <a:rPr lang="en-US" sz="9921">
                <a:solidFill>
                  <a:srgbClr val="FFFFFF"/>
                </a:solidFill>
                <a:latin typeface="Montserrat Classic Bold"/>
              </a:rPr>
              <a:t>OUR TEAM</a:t>
            </a:r>
          </a:p>
        </p:txBody>
      </p:sp>
      <p:sp>
        <p:nvSpPr>
          <p:cNvPr name="TextBox 11" id="11"/>
          <p:cNvSpPr txBox="true"/>
          <p:nvPr/>
        </p:nvSpPr>
        <p:spPr>
          <a:xfrm rot="0">
            <a:off x="1437637" y="8034955"/>
            <a:ext cx="3419624"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Salsa Nur Syafitri</a:t>
            </a:r>
          </a:p>
          <a:p>
            <a:pPr algn="ctr">
              <a:lnSpc>
                <a:spcPts val="4200"/>
              </a:lnSpc>
            </a:pPr>
            <a:r>
              <a:rPr lang="en-US" sz="3000">
                <a:solidFill>
                  <a:srgbClr val="FFFFFF"/>
                </a:solidFill>
                <a:latin typeface="Open Sans Extra Bold"/>
              </a:rPr>
              <a:t>0320220103</a:t>
            </a:r>
          </a:p>
        </p:txBody>
      </p:sp>
      <p:sp>
        <p:nvSpPr>
          <p:cNvPr name="TextBox 12" id="12"/>
          <p:cNvSpPr txBox="true"/>
          <p:nvPr/>
        </p:nvSpPr>
        <p:spPr>
          <a:xfrm rot="0">
            <a:off x="5510143" y="8034955"/>
            <a:ext cx="3271093"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Dinda Alfiyani H.</a:t>
            </a:r>
          </a:p>
          <a:p>
            <a:pPr algn="ctr">
              <a:lnSpc>
                <a:spcPts val="4200"/>
              </a:lnSpc>
            </a:pPr>
            <a:r>
              <a:rPr lang="en-US" sz="3000">
                <a:solidFill>
                  <a:srgbClr val="FFFFFF"/>
                </a:solidFill>
                <a:latin typeface="Open Sans Extra Bold"/>
              </a:rPr>
              <a:t>0320220085</a:t>
            </a:r>
          </a:p>
        </p:txBody>
      </p:sp>
      <p:sp>
        <p:nvSpPr>
          <p:cNvPr name="TextBox 13" id="13"/>
          <p:cNvSpPr txBox="true"/>
          <p:nvPr/>
        </p:nvSpPr>
        <p:spPr>
          <a:xfrm rot="0">
            <a:off x="9671898" y="8034955"/>
            <a:ext cx="2804220"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Nabila Emillia </a:t>
            </a:r>
          </a:p>
          <a:p>
            <a:pPr algn="ctr">
              <a:lnSpc>
                <a:spcPts val="4200"/>
              </a:lnSpc>
            </a:pPr>
            <a:r>
              <a:rPr lang="en-US" sz="3000">
                <a:solidFill>
                  <a:srgbClr val="FFFFFF"/>
                </a:solidFill>
                <a:latin typeface="Open Sans Extra Bold"/>
              </a:rPr>
              <a:t>0320220076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391658" y="1913940"/>
            <a:ext cx="5198432" cy="5042479"/>
          </a:xfrm>
          <a:custGeom>
            <a:avLst/>
            <a:gdLst/>
            <a:ahLst/>
            <a:cxnLst/>
            <a:rect r="r" b="b" t="t" l="l"/>
            <a:pathLst>
              <a:path h="5042479" w="5198432">
                <a:moveTo>
                  <a:pt x="0" y="0"/>
                </a:moveTo>
                <a:lnTo>
                  <a:pt x="5198432" y="0"/>
                </a:lnTo>
                <a:lnTo>
                  <a:pt x="5198432" y="5042479"/>
                </a:lnTo>
                <a:lnTo>
                  <a:pt x="0" y="5042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52890" y="4082754"/>
            <a:ext cx="7749074" cy="809625"/>
          </a:xfrm>
          <a:prstGeom prst="rect">
            <a:avLst/>
          </a:prstGeom>
        </p:spPr>
        <p:txBody>
          <a:bodyPr anchor="t" rtlCol="false" tIns="0" lIns="0" bIns="0" rIns="0">
            <a:spAutoFit/>
          </a:bodyPr>
          <a:lstStyle/>
          <a:p>
            <a:pPr algn="ctr">
              <a:lnSpc>
                <a:spcPts val="6000"/>
              </a:lnSpc>
            </a:pPr>
            <a:r>
              <a:rPr lang="en-US" sz="6000">
                <a:solidFill>
                  <a:srgbClr val="FFFFFF"/>
                </a:solidFill>
                <a:latin typeface="Montserrat Classic Bold"/>
              </a:rPr>
              <a:t>WEB BROWSER</a:t>
            </a:r>
          </a:p>
        </p:txBody>
      </p:sp>
      <p:sp>
        <p:nvSpPr>
          <p:cNvPr name="TextBox 7" id="7"/>
          <p:cNvSpPr txBox="true"/>
          <p:nvPr/>
        </p:nvSpPr>
        <p:spPr>
          <a:xfrm rot="0">
            <a:off x="1537375" y="5430808"/>
            <a:ext cx="6258899" cy="1406525"/>
          </a:xfrm>
          <a:prstGeom prst="rect">
            <a:avLst/>
          </a:prstGeom>
        </p:spPr>
        <p:txBody>
          <a:bodyPr anchor="t" rtlCol="false" tIns="0" lIns="0" bIns="0" rIns="0">
            <a:spAutoFit/>
          </a:bodyPr>
          <a:lstStyle/>
          <a:p>
            <a:pPr algn="just">
              <a:lnSpc>
                <a:spcPts val="2800"/>
              </a:lnSpc>
            </a:pPr>
            <a:r>
              <a:rPr lang="en-US" sz="2000">
                <a:solidFill>
                  <a:srgbClr val="FFFFFF"/>
                </a:solidFill>
                <a:latin typeface="Montserrat Classic"/>
              </a:rPr>
              <a:t>Web Browser adalah perangkat lunak yang memungkinkan untuk mencari, mengakses, dan menampilkan halaman website di internet.</a:t>
            </a:r>
          </a:p>
          <a:p>
            <a:pPr algn="just">
              <a:lnSpc>
                <a:spcPts val="2800"/>
              </a:lnSpc>
            </a:pPr>
          </a:p>
        </p:txBody>
      </p:sp>
      <p:sp>
        <p:nvSpPr>
          <p:cNvPr name="TextBox 8" id="8"/>
          <p:cNvSpPr txBox="true"/>
          <p:nvPr/>
        </p:nvSpPr>
        <p:spPr>
          <a:xfrm rot="0">
            <a:off x="2253592" y="2600228"/>
            <a:ext cx="4947670" cy="1387475"/>
          </a:xfrm>
          <a:prstGeom prst="rect">
            <a:avLst/>
          </a:prstGeom>
        </p:spPr>
        <p:txBody>
          <a:bodyPr anchor="t" rtlCol="false" tIns="0" lIns="0" bIns="0" rIns="0">
            <a:spAutoFit/>
          </a:bodyPr>
          <a:lstStyle/>
          <a:p>
            <a:pPr>
              <a:lnSpc>
                <a:spcPts val="10599"/>
              </a:lnSpc>
            </a:pPr>
            <a:r>
              <a:rPr lang="en-US" sz="9999">
                <a:solidFill>
                  <a:srgbClr val="FFFFFF"/>
                </a:solidFill>
                <a:latin typeface="Brittany Bold"/>
              </a:rPr>
              <a:t>Pengertian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33562" y="0"/>
            <a:ext cx="9254438" cy="10287000"/>
            <a:chOff x="0" y="0"/>
            <a:chExt cx="2437383" cy="2709333"/>
          </a:xfrm>
        </p:grpSpPr>
        <p:sp>
          <p:nvSpPr>
            <p:cNvPr name="Freeform 3" id="3"/>
            <p:cNvSpPr/>
            <p:nvPr/>
          </p:nvSpPr>
          <p:spPr>
            <a:xfrm flipH="false" flipV="false" rot="0">
              <a:off x="0" y="0"/>
              <a:ext cx="2437383" cy="2709333"/>
            </a:xfrm>
            <a:custGeom>
              <a:avLst/>
              <a:gdLst/>
              <a:ahLst/>
              <a:cxnLst/>
              <a:rect r="r" b="b" t="t" l="l"/>
              <a:pathLst>
                <a:path h="2709333" w="2437383">
                  <a:moveTo>
                    <a:pt x="0" y="0"/>
                  </a:moveTo>
                  <a:lnTo>
                    <a:pt x="2437383" y="0"/>
                  </a:lnTo>
                  <a:lnTo>
                    <a:pt x="2437383" y="2709333"/>
                  </a:lnTo>
                  <a:lnTo>
                    <a:pt x="0" y="2709333"/>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3301" y="2747986"/>
            <a:ext cx="9206862" cy="3682745"/>
          </a:xfrm>
          <a:custGeom>
            <a:avLst/>
            <a:gdLst/>
            <a:ahLst/>
            <a:cxnLst/>
            <a:rect r="r" b="b" t="t" l="l"/>
            <a:pathLst>
              <a:path h="3682745" w="9206862">
                <a:moveTo>
                  <a:pt x="0" y="0"/>
                </a:moveTo>
                <a:lnTo>
                  <a:pt x="9206863" y="0"/>
                </a:lnTo>
                <a:lnTo>
                  <a:pt x="9206863" y="3682745"/>
                </a:lnTo>
                <a:lnTo>
                  <a:pt x="0" y="3682745"/>
                </a:lnTo>
                <a:lnTo>
                  <a:pt x="0" y="0"/>
                </a:lnTo>
                <a:close/>
              </a:path>
            </a:pathLst>
          </a:custGeom>
          <a:blipFill>
            <a:blip r:embed="rId2"/>
            <a:stretch>
              <a:fillRect l="0" t="0" r="0" b="0"/>
            </a:stretch>
          </a:blipFill>
        </p:spPr>
      </p:sp>
      <p:sp>
        <p:nvSpPr>
          <p:cNvPr name="TextBox 6" id="6"/>
          <p:cNvSpPr txBox="true"/>
          <p:nvPr/>
        </p:nvSpPr>
        <p:spPr>
          <a:xfrm rot="0">
            <a:off x="11886685" y="2424136"/>
            <a:ext cx="5372615" cy="552450"/>
          </a:xfrm>
          <a:prstGeom prst="rect">
            <a:avLst/>
          </a:prstGeom>
        </p:spPr>
        <p:txBody>
          <a:bodyPr anchor="t" rtlCol="false" tIns="0" lIns="0" bIns="0" rIns="0">
            <a:spAutoFit/>
          </a:bodyPr>
          <a:lstStyle/>
          <a:p>
            <a:pPr algn="l" marL="0" indent="0" lvl="1">
              <a:lnSpc>
                <a:spcPts val="4500"/>
              </a:lnSpc>
              <a:spcBef>
                <a:spcPct val="0"/>
              </a:spcBef>
            </a:pPr>
          </a:p>
        </p:txBody>
      </p:sp>
      <p:grpSp>
        <p:nvGrpSpPr>
          <p:cNvPr name="Group 7" id="7"/>
          <p:cNvGrpSpPr/>
          <p:nvPr/>
        </p:nvGrpSpPr>
        <p:grpSpPr>
          <a:xfrm rot="0">
            <a:off x="9669694" y="3043727"/>
            <a:ext cx="7904742" cy="960119"/>
            <a:chOff x="0" y="0"/>
            <a:chExt cx="10539655" cy="1280159"/>
          </a:xfrm>
        </p:grpSpPr>
        <p:sp>
          <p:nvSpPr>
            <p:cNvPr name="TextBox 8" id="8"/>
            <p:cNvSpPr txBox="true"/>
            <p:nvPr/>
          </p:nvSpPr>
          <p:spPr>
            <a:xfrm rot="0">
              <a:off x="0" y="-180975"/>
              <a:ext cx="3007651" cy="146113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01</a:t>
              </a:r>
            </a:p>
          </p:txBody>
        </p:sp>
        <p:sp>
          <p:nvSpPr>
            <p:cNvPr name="TextBox 9" id="9"/>
            <p:cNvSpPr txBox="true"/>
            <p:nvPr/>
          </p:nvSpPr>
          <p:spPr>
            <a:xfrm rot="0">
              <a:off x="3317323" y="208068"/>
              <a:ext cx="7222333" cy="919692"/>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Mencari informasi di internet dengan efektif</a:t>
              </a:r>
            </a:p>
          </p:txBody>
        </p:sp>
      </p:grpSp>
      <p:sp>
        <p:nvSpPr>
          <p:cNvPr name="TextBox 10" id="10"/>
          <p:cNvSpPr txBox="true"/>
          <p:nvPr/>
        </p:nvSpPr>
        <p:spPr>
          <a:xfrm rot="0">
            <a:off x="12298224" y="1811485"/>
            <a:ext cx="5135672" cy="744860"/>
          </a:xfrm>
          <a:prstGeom prst="rect">
            <a:avLst/>
          </a:prstGeom>
        </p:spPr>
        <p:txBody>
          <a:bodyPr anchor="t" rtlCol="false" tIns="0" lIns="0" bIns="0" rIns="0">
            <a:spAutoFit/>
          </a:bodyPr>
          <a:lstStyle/>
          <a:p>
            <a:pPr>
              <a:lnSpc>
                <a:spcPts val="5610"/>
              </a:lnSpc>
            </a:pPr>
            <a:r>
              <a:rPr lang="en-US" sz="5500">
                <a:solidFill>
                  <a:srgbClr val="FFFFFF"/>
                </a:solidFill>
                <a:latin typeface="Montserrat Classic Bold"/>
              </a:rPr>
              <a:t>FUNGSI</a:t>
            </a:r>
          </a:p>
        </p:txBody>
      </p:sp>
      <p:sp>
        <p:nvSpPr>
          <p:cNvPr name="TextBox 11" id="11"/>
          <p:cNvSpPr txBox="true"/>
          <p:nvPr/>
        </p:nvSpPr>
        <p:spPr>
          <a:xfrm rot="0">
            <a:off x="9699502" y="4003846"/>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02</a:t>
            </a:r>
          </a:p>
        </p:txBody>
      </p:sp>
      <p:sp>
        <p:nvSpPr>
          <p:cNvPr name="TextBox 12" id="12"/>
          <p:cNvSpPr txBox="true"/>
          <p:nvPr/>
        </p:nvSpPr>
        <p:spPr>
          <a:xfrm rot="0">
            <a:off x="12235119" y="4403896"/>
            <a:ext cx="5416750" cy="34925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Menyimpan data di internet</a:t>
            </a:r>
          </a:p>
        </p:txBody>
      </p:sp>
      <p:sp>
        <p:nvSpPr>
          <p:cNvPr name="TextBox 13" id="13"/>
          <p:cNvSpPr txBox="true"/>
          <p:nvPr/>
        </p:nvSpPr>
        <p:spPr>
          <a:xfrm rot="0">
            <a:off x="9699502" y="5144940"/>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03</a:t>
            </a:r>
          </a:p>
        </p:txBody>
      </p:sp>
      <p:sp>
        <p:nvSpPr>
          <p:cNvPr name="TextBox 14" id="14"/>
          <p:cNvSpPr txBox="true"/>
          <p:nvPr/>
        </p:nvSpPr>
        <p:spPr>
          <a:xfrm rot="0">
            <a:off x="12235119" y="5462758"/>
            <a:ext cx="5416750" cy="701675"/>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Menampilkan file dengan ekstensi tertentu</a:t>
            </a:r>
          </a:p>
        </p:txBody>
      </p:sp>
      <p:sp>
        <p:nvSpPr>
          <p:cNvPr name="TextBox 15" id="15"/>
          <p:cNvSpPr txBox="true"/>
          <p:nvPr/>
        </p:nvSpPr>
        <p:spPr>
          <a:xfrm rot="0">
            <a:off x="9737602" y="6279051"/>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04</a:t>
            </a:r>
          </a:p>
        </p:txBody>
      </p:sp>
      <p:sp>
        <p:nvSpPr>
          <p:cNvPr name="TextBox 16" id="16"/>
          <p:cNvSpPr txBox="true"/>
          <p:nvPr/>
        </p:nvSpPr>
        <p:spPr>
          <a:xfrm rot="0">
            <a:off x="12235119" y="6754983"/>
            <a:ext cx="5416750" cy="701675"/>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Mendukung pemakaian search engine</a:t>
            </a:r>
          </a:p>
          <a:p>
            <a:pPr algn="l" marL="0" indent="0" lvl="0">
              <a:lnSpc>
                <a:spcPts val="2800"/>
              </a:lnSpc>
            </a:pPr>
          </a:p>
        </p:txBody>
      </p:sp>
      <p:sp>
        <p:nvSpPr>
          <p:cNvPr name="TextBox 17" id="17"/>
          <p:cNvSpPr txBox="true"/>
          <p:nvPr/>
        </p:nvSpPr>
        <p:spPr>
          <a:xfrm rot="0">
            <a:off x="9737602" y="7420146"/>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05</a:t>
            </a:r>
          </a:p>
        </p:txBody>
      </p:sp>
      <p:sp>
        <p:nvSpPr>
          <p:cNvPr name="TextBox 18" id="18"/>
          <p:cNvSpPr txBox="true"/>
          <p:nvPr/>
        </p:nvSpPr>
        <p:spPr>
          <a:xfrm rot="0">
            <a:off x="12235119" y="7770983"/>
            <a:ext cx="5416750" cy="701675"/>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Melindungi perangkat dari website berbahaya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C64BB"/>
        </a:solidFill>
      </p:bgPr>
    </p:bg>
    <p:spTree>
      <p:nvGrpSpPr>
        <p:cNvPr id="1" name=""/>
        <p:cNvGrpSpPr/>
        <p:nvPr/>
      </p:nvGrpSpPr>
      <p:grpSpPr>
        <a:xfrm>
          <a:off x="0" y="0"/>
          <a:ext cx="0" cy="0"/>
          <a:chOff x="0" y="0"/>
          <a:chExt cx="0" cy="0"/>
        </a:xfrm>
      </p:grpSpPr>
      <p:sp>
        <p:nvSpPr>
          <p:cNvPr name="Freeform 2" id="2"/>
          <p:cNvSpPr/>
          <p:nvPr/>
        </p:nvSpPr>
        <p:spPr>
          <a:xfrm flipH="false" flipV="false" rot="0">
            <a:off x="9096787" y="3213333"/>
            <a:ext cx="1324193" cy="943487"/>
          </a:xfrm>
          <a:custGeom>
            <a:avLst/>
            <a:gdLst/>
            <a:ahLst/>
            <a:cxnLst/>
            <a:rect r="r" b="b" t="t" l="l"/>
            <a:pathLst>
              <a:path h="943487" w="1324193">
                <a:moveTo>
                  <a:pt x="0" y="0"/>
                </a:moveTo>
                <a:lnTo>
                  <a:pt x="1324193" y="0"/>
                </a:lnTo>
                <a:lnTo>
                  <a:pt x="1324193" y="943487"/>
                </a:lnTo>
                <a:lnTo>
                  <a:pt x="0" y="943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81045" y="5553406"/>
            <a:ext cx="7068500" cy="842902"/>
          </a:xfrm>
          <a:prstGeom prst="rect">
            <a:avLst/>
          </a:prstGeom>
        </p:spPr>
        <p:txBody>
          <a:bodyPr anchor="t" rtlCol="false" tIns="0" lIns="0" bIns="0" rIns="0">
            <a:spAutoFit/>
          </a:bodyPr>
          <a:lstStyle/>
          <a:p>
            <a:pPr>
              <a:lnSpc>
                <a:spcPts val="6376"/>
              </a:lnSpc>
            </a:pPr>
            <a:r>
              <a:rPr lang="en-US" sz="6376">
                <a:solidFill>
                  <a:srgbClr val="FFFFFF"/>
                </a:solidFill>
                <a:latin typeface="Montserrat Classic Bold"/>
              </a:rPr>
              <a:t>WEB BROWSER</a:t>
            </a:r>
          </a:p>
        </p:txBody>
      </p:sp>
      <p:sp>
        <p:nvSpPr>
          <p:cNvPr name="TextBox 4" id="4"/>
          <p:cNvSpPr txBox="true"/>
          <p:nvPr/>
        </p:nvSpPr>
        <p:spPr>
          <a:xfrm rot="0">
            <a:off x="1881045" y="4360743"/>
            <a:ext cx="5383679" cy="1107429"/>
          </a:xfrm>
          <a:prstGeom prst="rect">
            <a:avLst/>
          </a:prstGeom>
        </p:spPr>
        <p:txBody>
          <a:bodyPr anchor="t" rtlCol="false" tIns="0" lIns="0" bIns="0" rIns="0">
            <a:spAutoFit/>
          </a:bodyPr>
          <a:lstStyle/>
          <a:p>
            <a:pPr>
              <a:lnSpc>
                <a:spcPts val="8448"/>
              </a:lnSpc>
            </a:pPr>
            <a:r>
              <a:rPr lang="en-US" sz="7970">
                <a:solidFill>
                  <a:srgbClr val="FFFFFF"/>
                </a:solidFill>
                <a:latin typeface="Brittany Bold"/>
              </a:rPr>
              <a:t>Jenis-Jenis</a:t>
            </a:r>
          </a:p>
        </p:txBody>
      </p:sp>
      <p:grpSp>
        <p:nvGrpSpPr>
          <p:cNvPr name="Group 5" id="5"/>
          <p:cNvGrpSpPr/>
          <p:nvPr/>
        </p:nvGrpSpPr>
        <p:grpSpPr>
          <a:xfrm rot="0">
            <a:off x="10625792" y="3077315"/>
            <a:ext cx="7904742" cy="4299351"/>
            <a:chOff x="0" y="0"/>
            <a:chExt cx="10539655" cy="5732468"/>
          </a:xfrm>
        </p:grpSpPr>
        <p:sp>
          <p:nvSpPr>
            <p:cNvPr name="TextBox 6" id="6"/>
            <p:cNvSpPr txBox="true"/>
            <p:nvPr/>
          </p:nvSpPr>
          <p:spPr>
            <a:xfrm rot="0">
              <a:off x="0" y="-180975"/>
              <a:ext cx="3007651" cy="146113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01</a:t>
              </a:r>
            </a:p>
          </p:txBody>
        </p:sp>
        <p:sp>
          <p:nvSpPr>
            <p:cNvPr name="TextBox 7" id="7"/>
            <p:cNvSpPr txBox="true"/>
            <p:nvPr/>
          </p:nvSpPr>
          <p:spPr>
            <a:xfrm rot="0">
              <a:off x="3317323" y="300143"/>
              <a:ext cx="7222333" cy="622724"/>
            </a:xfrm>
            <a:prstGeom prst="rect">
              <a:avLst/>
            </a:prstGeom>
          </p:spPr>
          <p:txBody>
            <a:bodyPr anchor="t" rtlCol="false" tIns="0" lIns="0" bIns="0" rIns="0">
              <a:spAutoFit/>
            </a:bodyPr>
            <a:lstStyle/>
            <a:p>
              <a:pPr algn="l" marL="0" indent="0" lvl="0">
                <a:lnSpc>
                  <a:spcPts val="3919"/>
                </a:lnSpc>
              </a:pPr>
              <a:r>
                <a:rPr lang="en-US" sz="2799">
                  <a:solidFill>
                    <a:srgbClr val="FFFFFF"/>
                  </a:solidFill>
                  <a:latin typeface="Montserrat Classic"/>
                </a:rPr>
                <a:t>google chrome</a:t>
              </a:r>
            </a:p>
          </p:txBody>
        </p:sp>
        <p:sp>
          <p:nvSpPr>
            <p:cNvPr name="TextBox 8" id="8"/>
            <p:cNvSpPr txBox="true"/>
            <p:nvPr/>
          </p:nvSpPr>
          <p:spPr>
            <a:xfrm rot="0">
              <a:off x="0" y="1304615"/>
              <a:ext cx="3007651" cy="146113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02</a:t>
              </a:r>
            </a:p>
          </p:txBody>
        </p:sp>
        <p:sp>
          <p:nvSpPr>
            <p:cNvPr name="TextBox 9" id="9"/>
            <p:cNvSpPr txBox="true"/>
            <p:nvPr/>
          </p:nvSpPr>
          <p:spPr>
            <a:xfrm rot="0">
              <a:off x="3317323" y="1797317"/>
              <a:ext cx="7222333" cy="622724"/>
            </a:xfrm>
            <a:prstGeom prst="rect">
              <a:avLst/>
            </a:prstGeom>
          </p:spPr>
          <p:txBody>
            <a:bodyPr anchor="t" rtlCol="false" tIns="0" lIns="0" bIns="0" rIns="0">
              <a:spAutoFit/>
            </a:bodyPr>
            <a:lstStyle/>
            <a:p>
              <a:pPr algn="l" marL="0" indent="0" lvl="0">
                <a:lnSpc>
                  <a:spcPts val="3919"/>
                </a:lnSpc>
              </a:pPr>
              <a:r>
                <a:rPr lang="en-US" sz="2799">
                  <a:solidFill>
                    <a:srgbClr val="FFFFFF"/>
                  </a:solidFill>
                  <a:latin typeface="Montserrat Classic"/>
                </a:rPr>
                <a:t>opera</a:t>
              </a:r>
            </a:p>
          </p:txBody>
        </p:sp>
        <p:sp>
          <p:nvSpPr>
            <p:cNvPr name="TextBox 10" id="10"/>
            <p:cNvSpPr txBox="true"/>
            <p:nvPr/>
          </p:nvSpPr>
          <p:spPr>
            <a:xfrm rot="0">
              <a:off x="0" y="4271334"/>
              <a:ext cx="3007651" cy="146113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04</a:t>
              </a:r>
            </a:p>
          </p:txBody>
        </p:sp>
        <p:sp>
          <p:nvSpPr>
            <p:cNvPr name="TextBox 11" id="11"/>
            <p:cNvSpPr txBox="true"/>
            <p:nvPr/>
          </p:nvSpPr>
          <p:spPr>
            <a:xfrm rot="0">
              <a:off x="3317323" y="4885956"/>
              <a:ext cx="7222333" cy="622724"/>
            </a:xfrm>
            <a:prstGeom prst="rect">
              <a:avLst/>
            </a:prstGeom>
          </p:spPr>
          <p:txBody>
            <a:bodyPr anchor="t" rtlCol="false" tIns="0" lIns="0" bIns="0" rIns="0">
              <a:spAutoFit/>
            </a:bodyPr>
            <a:lstStyle/>
            <a:p>
              <a:pPr algn="l" marL="0" indent="0" lvl="0">
                <a:lnSpc>
                  <a:spcPts val="3919"/>
                </a:lnSpc>
              </a:pPr>
              <a:r>
                <a:rPr lang="en-US" sz="2799">
                  <a:solidFill>
                    <a:srgbClr val="FFFFFF"/>
                  </a:solidFill>
                  <a:latin typeface="Montserrat Classic"/>
                </a:rPr>
                <a:t>microsift edge</a:t>
              </a:r>
            </a:p>
          </p:txBody>
        </p:sp>
        <p:sp>
          <p:nvSpPr>
            <p:cNvPr name="TextBox 12" id="12"/>
            <p:cNvSpPr txBox="true"/>
            <p:nvPr/>
          </p:nvSpPr>
          <p:spPr>
            <a:xfrm rot="0">
              <a:off x="0" y="2787975"/>
              <a:ext cx="3007651" cy="146113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03</a:t>
              </a:r>
            </a:p>
          </p:txBody>
        </p:sp>
        <p:sp>
          <p:nvSpPr>
            <p:cNvPr name="TextBox 13" id="13"/>
            <p:cNvSpPr txBox="true"/>
            <p:nvPr/>
          </p:nvSpPr>
          <p:spPr>
            <a:xfrm rot="0">
              <a:off x="3317323" y="3350796"/>
              <a:ext cx="7222333" cy="622724"/>
            </a:xfrm>
            <a:prstGeom prst="rect">
              <a:avLst/>
            </a:prstGeom>
          </p:spPr>
          <p:txBody>
            <a:bodyPr anchor="t" rtlCol="false" tIns="0" lIns="0" bIns="0" rIns="0">
              <a:spAutoFit/>
            </a:bodyPr>
            <a:lstStyle/>
            <a:p>
              <a:pPr algn="l" marL="0" indent="0" lvl="0">
                <a:lnSpc>
                  <a:spcPts val="3919"/>
                </a:lnSpc>
              </a:pPr>
              <a:r>
                <a:rPr lang="en-US" sz="2799">
                  <a:solidFill>
                    <a:srgbClr val="FFFFFF"/>
                  </a:solidFill>
                  <a:latin typeface="Montserrat Classic"/>
                </a:rPr>
                <a:t>firefox</a:t>
              </a:r>
            </a:p>
          </p:txBody>
        </p:sp>
      </p:grpSp>
      <p:sp>
        <p:nvSpPr>
          <p:cNvPr name="Freeform 14" id="14"/>
          <p:cNvSpPr/>
          <p:nvPr/>
        </p:nvSpPr>
        <p:spPr>
          <a:xfrm flipH="false" flipV="false" rot="0">
            <a:off x="9200046" y="4300703"/>
            <a:ext cx="1324193" cy="943487"/>
          </a:xfrm>
          <a:custGeom>
            <a:avLst/>
            <a:gdLst/>
            <a:ahLst/>
            <a:cxnLst/>
            <a:rect r="r" b="b" t="t" l="l"/>
            <a:pathLst>
              <a:path h="943487" w="1324193">
                <a:moveTo>
                  <a:pt x="0" y="0"/>
                </a:moveTo>
                <a:lnTo>
                  <a:pt x="1324192" y="0"/>
                </a:lnTo>
                <a:lnTo>
                  <a:pt x="1324192" y="943488"/>
                </a:lnTo>
                <a:lnTo>
                  <a:pt x="0" y="943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9244450" y="5452821"/>
            <a:ext cx="1324193" cy="943487"/>
          </a:xfrm>
          <a:custGeom>
            <a:avLst/>
            <a:gdLst/>
            <a:ahLst/>
            <a:cxnLst/>
            <a:rect r="r" b="b" t="t" l="l"/>
            <a:pathLst>
              <a:path h="943487" w="1324193">
                <a:moveTo>
                  <a:pt x="0" y="0"/>
                </a:moveTo>
                <a:lnTo>
                  <a:pt x="1324192" y="0"/>
                </a:lnTo>
                <a:lnTo>
                  <a:pt x="1324192" y="943487"/>
                </a:lnTo>
                <a:lnTo>
                  <a:pt x="0" y="943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301600" y="6538741"/>
            <a:ext cx="1324193" cy="943487"/>
          </a:xfrm>
          <a:custGeom>
            <a:avLst/>
            <a:gdLst/>
            <a:ahLst/>
            <a:cxnLst/>
            <a:rect r="r" b="b" t="t" l="l"/>
            <a:pathLst>
              <a:path h="943487" w="1324193">
                <a:moveTo>
                  <a:pt x="0" y="0"/>
                </a:moveTo>
                <a:lnTo>
                  <a:pt x="1324192" y="0"/>
                </a:lnTo>
                <a:lnTo>
                  <a:pt x="1324192" y="943488"/>
                </a:lnTo>
                <a:lnTo>
                  <a:pt x="0" y="9434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72899" y="2812426"/>
            <a:ext cx="6754335" cy="2079626"/>
          </a:xfrm>
          <a:prstGeom prst="rect">
            <a:avLst/>
          </a:prstGeom>
        </p:spPr>
        <p:txBody>
          <a:bodyPr anchor="t" rtlCol="false" tIns="0" lIns="0" bIns="0" rIns="0">
            <a:spAutoFit/>
          </a:bodyPr>
          <a:lstStyle/>
          <a:p>
            <a:pPr>
              <a:lnSpc>
                <a:spcPts val="8000"/>
              </a:lnSpc>
            </a:pPr>
            <a:r>
              <a:rPr lang="en-US" sz="8000">
                <a:solidFill>
                  <a:srgbClr val="000000"/>
                </a:solidFill>
                <a:latin typeface="Montserrat Classic Bold"/>
              </a:rPr>
              <a:t>HTTP PROTOCOL</a:t>
            </a:r>
          </a:p>
        </p:txBody>
      </p:sp>
      <p:sp>
        <p:nvSpPr>
          <p:cNvPr name="TextBox 3" id="3"/>
          <p:cNvSpPr txBox="true"/>
          <p:nvPr/>
        </p:nvSpPr>
        <p:spPr>
          <a:xfrm rot="0">
            <a:off x="1272899" y="5095875"/>
            <a:ext cx="6433982" cy="2111375"/>
          </a:xfrm>
          <a:prstGeom prst="rect">
            <a:avLst/>
          </a:prstGeom>
        </p:spPr>
        <p:txBody>
          <a:bodyPr anchor="t" rtlCol="false" tIns="0" lIns="0" bIns="0" rIns="0">
            <a:spAutoFit/>
          </a:bodyPr>
          <a:lstStyle/>
          <a:p>
            <a:pPr>
              <a:lnSpc>
                <a:spcPts val="2800"/>
              </a:lnSpc>
            </a:pPr>
            <a:r>
              <a:rPr lang="en-US" sz="2000">
                <a:solidFill>
                  <a:srgbClr val="000000"/>
                </a:solidFill>
                <a:latin typeface="Montserrat Classic"/>
              </a:rPr>
              <a:t>Hypertext Transfer–Transfer Protocol atau disingkat juga dengan HTTP merupakan sebuah protokol jaringan lapisan aplikasi yang umumnya digunakan dalam membantu proses pertukaran data di internet antar komputer yang satu dengan yang lainnya.</a:t>
            </a:r>
          </a:p>
        </p:txBody>
      </p:sp>
      <p:grpSp>
        <p:nvGrpSpPr>
          <p:cNvPr name="Group 4" id="4"/>
          <p:cNvGrpSpPr/>
          <p:nvPr/>
        </p:nvGrpSpPr>
        <p:grpSpPr>
          <a:xfrm rot="-1330815">
            <a:off x="9055878" y="344334"/>
            <a:ext cx="9235941" cy="10287000"/>
            <a:chOff x="0" y="0"/>
            <a:chExt cx="2432511" cy="2709333"/>
          </a:xfrm>
        </p:grpSpPr>
        <p:sp>
          <p:nvSpPr>
            <p:cNvPr name="Freeform 5" id="5"/>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4C64BB"/>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232093" y="2519386"/>
            <a:ext cx="8027207" cy="1261415"/>
            <a:chOff x="0" y="0"/>
            <a:chExt cx="10702943" cy="1681887"/>
          </a:xfrm>
        </p:grpSpPr>
        <p:sp>
          <p:nvSpPr>
            <p:cNvPr name="TextBox 8" id="8"/>
            <p:cNvSpPr txBox="true"/>
            <p:nvPr/>
          </p:nvSpPr>
          <p:spPr>
            <a:xfrm rot="0">
              <a:off x="0" y="-63931"/>
              <a:ext cx="3007651" cy="1609725"/>
            </a:xfrm>
            <a:prstGeom prst="rect">
              <a:avLst/>
            </a:prstGeom>
          </p:spPr>
          <p:txBody>
            <a:bodyPr anchor="t" rtlCol="false" tIns="0" lIns="0" bIns="0" rIns="0">
              <a:spAutoFit/>
            </a:bodyPr>
            <a:lstStyle/>
            <a:p>
              <a:pPr algn="ctr" marL="0" indent="0" lvl="1">
                <a:lnSpc>
                  <a:spcPts val="10499"/>
                </a:lnSpc>
                <a:spcBef>
                  <a:spcPct val="0"/>
                </a:spcBef>
              </a:pPr>
              <a:r>
                <a:rPr lang="en-US" sz="6999">
                  <a:solidFill>
                    <a:srgbClr val="FFFFFF"/>
                  </a:solidFill>
                  <a:latin typeface="Montserrat Classic Bold"/>
                </a:rPr>
                <a:t>01</a:t>
              </a:r>
            </a:p>
          </p:txBody>
        </p:sp>
        <p:sp>
          <p:nvSpPr>
            <p:cNvPr name="TextBox 9" id="9"/>
            <p:cNvSpPr txBox="true"/>
            <p:nvPr/>
          </p:nvSpPr>
          <p:spPr>
            <a:xfrm rot="0">
              <a:off x="3539456" y="-95250"/>
              <a:ext cx="7163487" cy="704850"/>
            </a:xfrm>
            <a:prstGeom prst="rect">
              <a:avLst/>
            </a:prstGeom>
          </p:spPr>
          <p:txBody>
            <a:bodyPr anchor="t" rtlCol="false" tIns="0" lIns="0" bIns="0" rIns="0">
              <a:spAutoFit/>
            </a:bodyPr>
            <a:lstStyle/>
            <a:p>
              <a:pPr algn="l" marL="0" indent="0" lvl="1">
                <a:lnSpc>
                  <a:spcPts val="4500"/>
                </a:lnSpc>
                <a:spcBef>
                  <a:spcPct val="0"/>
                </a:spcBef>
              </a:pPr>
            </a:p>
          </p:txBody>
        </p:sp>
        <p:sp>
          <p:nvSpPr>
            <p:cNvPr name="TextBox 10" id="10"/>
            <p:cNvSpPr txBox="true"/>
            <p:nvPr/>
          </p:nvSpPr>
          <p:spPr>
            <a:xfrm rot="0">
              <a:off x="3480610" y="762196"/>
              <a:ext cx="7222333" cy="919692"/>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Lebih Dipercaya Oleh Para Pengguna dan Web Browser</a:t>
              </a:r>
            </a:p>
          </p:txBody>
        </p:sp>
      </p:grpSp>
      <p:grpSp>
        <p:nvGrpSpPr>
          <p:cNvPr name="Group 11" id="11"/>
          <p:cNvGrpSpPr/>
          <p:nvPr/>
        </p:nvGrpSpPr>
        <p:grpSpPr>
          <a:xfrm rot="0">
            <a:off x="10404994" y="4857127"/>
            <a:ext cx="7477674" cy="1261415"/>
            <a:chOff x="0" y="0"/>
            <a:chExt cx="9970232" cy="1681887"/>
          </a:xfrm>
        </p:grpSpPr>
        <p:sp>
          <p:nvSpPr>
            <p:cNvPr name="TextBox 12" id="12"/>
            <p:cNvSpPr txBox="true"/>
            <p:nvPr/>
          </p:nvSpPr>
          <p:spPr>
            <a:xfrm rot="0">
              <a:off x="0" y="-63931"/>
              <a:ext cx="2801751" cy="1609725"/>
            </a:xfrm>
            <a:prstGeom prst="rect">
              <a:avLst/>
            </a:prstGeom>
          </p:spPr>
          <p:txBody>
            <a:bodyPr anchor="t" rtlCol="false" tIns="0" lIns="0" bIns="0" rIns="0">
              <a:spAutoFit/>
            </a:bodyPr>
            <a:lstStyle/>
            <a:p>
              <a:pPr algn="ctr" marL="0" indent="0" lvl="1">
                <a:lnSpc>
                  <a:spcPts val="10499"/>
                </a:lnSpc>
                <a:spcBef>
                  <a:spcPct val="0"/>
                </a:spcBef>
              </a:pPr>
              <a:r>
                <a:rPr lang="en-US" sz="6999">
                  <a:solidFill>
                    <a:srgbClr val="FFFFFF"/>
                  </a:solidFill>
                  <a:latin typeface="Montserrat Classic Bold"/>
                </a:rPr>
                <a:t>02</a:t>
              </a:r>
            </a:p>
          </p:txBody>
        </p:sp>
        <p:sp>
          <p:nvSpPr>
            <p:cNvPr name="TextBox 13" id="13"/>
            <p:cNvSpPr txBox="true"/>
            <p:nvPr/>
          </p:nvSpPr>
          <p:spPr>
            <a:xfrm rot="0">
              <a:off x="3297149" y="-95250"/>
              <a:ext cx="6673083" cy="704850"/>
            </a:xfrm>
            <a:prstGeom prst="rect">
              <a:avLst/>
            </a:prstGeom>
          </p:spPr>
          <p:txBody>
            <a:bodyPr anchor="t" rtlCol="false" tIns="0" lIns="0" bIns="0" rIns="0">
              <a:spAutoFit/>
            </a:bodyPr>
            <a:lstStyle/>
            <a:p>
              <a:pPr algn="l" marL="0" indent="0" lvl="1">
                <a:lnSpc>
                  <a:spcPts val="4500"/>
                </a:lnSpc>
                <a:spcBef>
                  <a:spcPct val="0"/>
                </a:spcBef>
              </a:pPr>
            </a:p>
          </p:txBody>
        </p:sp>
        <p:sp>
          <p:nvSpPr>
            <p:cNvPr name="TextBox 14" id="14"/>
            <p:cNvSpPr txBox="true"/>
            <p:nvPr/>
          </p:nvSpPr>
          <p:spPr>
            <a:xfrm rot="0">
              <a:off x="3242332" y="762196"/>
              <a:ext cx="6727900" cy="919692"/>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Keamanan Komunikasi Website Menjadi Lebih Terjamin</a:t>
              </a:r>
            </a:p>
          </p:txBody>
        </p:sp>
      </p:grpSp>
      <p:grpSp>
        <p:nvGrpSpPr>
          <p:cNvPr name="Group 15" id="15"/>
          <p:cNvGrpSpPr/>
          <p:nvPr/>
        </p:nvGrpSpPr>
        <p:grpSpPr>
          <a:xfrm rot="0">
            <a:off x="11905656" y="7501966"/>
            <a:ext cx="5353644" cy="1159345"/>
            <a:chOff x="0" y="0"/>
            <a:chExt cx="7138192" cy="1545794"/>
          </a:xfrm>
        </p:grpSpPr>
        <p:sp>
          <p:nvSpPr>
            <p:cNvPr name="TextBox 16" id="16"/>
            <p:cNvSpPr txBox="true"/>
            <p:nvPr/>
          </p:nvSpPr>
          <p:spPr>
            <a:xfrm rot="0">
              <a:off x="0" y="-200025"/>
              <a:ext cx="2005915" cy="1609725"/>
            </a:xfrm>
            <a:prstGeom prst="rect">
              <a:avLst/>
            </a:prstGeom>
          </p:spPr>
          <p:txBody>
            <a:bodyPr anchor="t" rtlCol="false" tIns="0" lIns="0" bIns="0" rIns="0">
              <a:spAutoFit/>
            </a:bodyPr>
            <a:lstStyle/>
            <a:p>
              <a:pPr algn="ctr" marL="0" indent="0" lvl="1">
                <a:lnSpc>
                  <a:spcPts val="10499"/>
                </a:lnSpc>
                <a:spcBef>
                  <a:spcPct val="0"/>
                </a:spcBef>
              </a:pPr>
              <a:r>
                <a:rPr lang="en-US" sz="6999">
                  <a:solidFill>
                    <a:srgbClr val="FFFFFF"/>
                  </a:solidFill>
                  <a:latin typeface="Montserrat Classic Bold"/>
                </a:rPr>
                <a:t>03</a:t>
              </a:r>
            </a:p>
          </p:txBody>
        </p:sp>
        <p:sp>
          <p:nvSpPr>
            <p:cNvPr name="TextBox 17" id="17"/>
            <p:cNvSpPr txBox="true"/>
            <p:nvPr/>
          </p:nvSpPr>
          <p:spPr>
            <a:xfrm rot="0">
              <a:off x="2321349" y="626102"/>
              <a:ext cx="4816843" cy="919692"/>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Autentikasi Website</a:t>
              </a:r>
            </a:p>
            <a:p>
              <a:pPr algn="l" marL="0" indent="0" lvl="0">
                <a:lnSpc>
                  <a:spcPts val="2800"/>
                </a:lnSpc>
              </a:pPr>
            </a:p>
          </p:txBody>
        </p:sp>
      </p:grpSp>
      <p:sp>
        <p:nvSpPr>
          <p:cNvPr name="TextBox 18" id="18"/>
          <p:cNvSpPr txBox="true"/>
          <p:nvPr/>
        </p:nvSpPr>
        <p:spPr>
          <a:xfrm rot="0">
            <a:off x="11905656" y="1114425"/>
            <a:ext cx="5135672" cy="744860"/>
          </a:xfrm>
          <a:prstGeom prst="rect">
            <a:avLst/>
          </a:prstGeom>
        </p:spPr>
        <p:txBody>
          <a:bodyPr anchor="t" rtlCol="false" tIns="0" lIns="0" bIns="0" rIns="0">
            <a:spAutoFit/>
          </a:bodyPr>
          <a:lstStyle/>
          <a:p>
            <a:pPr>
              <a:lnSpc>
                <a:spcPts val="5610"/>
              </a:lnSpc>
            </a:pPr>
            <a:r>
              <a:rPr lang="en-US" sz="5500">
                <a:solidFill>
                  <a:srgbClr val="FFFFFF"/>
                </a:solidFill>
                <a:latin typeface="Montserrat Classic"/>
              </a:rPr>
              <a:t>MANFAAT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024153" y="1298611"/>
            <a:ext cx="10874257" cy="4695414"/>
            <a:chOff x="0" y="0"/>
            <a:chExt cx="2864002" cy="1236652"/>
          </a:xfrm>
        </p:grpSpPr>
        <p:sp>
          <p:nvSpPr>
            <p:cNvPr name="Freeform 4" id="4"/>
            <p:cNvSpPr/>
            <p:nvPr/>
          </p:nvSpPr>
          <p:spPr>
            <a:xfrm flipH="false" flipV="false" rot="0">
              <a:off x="0" y="0"/>
              <a:ext cx="2864002" cy="1236652"/>
            </a:xfrm>
            <a:custGeom>
              <a:avLst/>
              <a:gdLst/>
              <a:ahLst/>
              <a:cxnLst/>
              <a:rect r="r" b="b" t="t" l="l"/>
              <a:pathLst>
                <a:path h="1236652" w="2864002">
                  <a:moveTo>
                    <a:pt x="20647" y="0"/>
                  </a:moveTo>
                  <a:lnTo>
                    <a:pt x="2843355" y="0"/>
                  </a:lnTo>
                  <a:cubicBezTo>
                    <a:pt x="2848831" y="0"/>
                    <a:pt x="2854083" y="2175"/>
                    <a:pt x="2857955" y="6047"/>
                  </a:cubicBezTo>
                  <a:cubicBezTo>
                    <a:pt x="2861827" y="9919"/>
                    <a:pt x="2864002" y="15171"/>
                    <a:pt x="2864002" y="20647"/>
                  </a:cubicBezTo>
                  <a:lnTo>
                    <a:pt x="2864002" y="1216006"/>
                  </a:lnTo>
                  <a:cubicBezTo>
                    <a:pt x="2864002" y="1227409"/>
                    <a:pt x="2854758" y="1236652"/>
                    <a:pt x="2843355" y="1236652"/>
                  </a:cubicBezTo>
                  <a:lnTo>
                    <a:pt x="20647" y="1236652"/>
                  </a:lnTo>
                  <a:cubicBezTo>
                    <a:pt x="15171" y="1236652"/>
                    <a:pt x="9919" y="1234477"/>
                    <a:pt x="6047" y="1230605"/>
                  </a:cubicBezTo>
                  <a:cubicBezTo>
                    <a:pt x="2175" y="1226733"/>
                    <a:pt x="0" y="1221482"/>
                    <a:pt x="0" y="1216006"/>
                  </a:cubicBezTo>
                  <a:lnTo>
                    <a:pt x="0" y="20647"/>
                  </a:lnTo>
                  <a:cubicBezTo>
                    <a:pt x="0" y="15171"/>
                    <a:pt x="2175" y="9919"/>
                    <a:pt x="6047" y="6047"/>
                  </a:cubicBezTo>
                  <a:cubicBezTo>
                    <a:pt x="9919" y="2175"/>
                    <a:pt x="15171" y="0"/>
                    <a:pt x="20647" y="0"/>
                  </a:cubicBezTo>
                  <a:close/>
                </a:path>
              </a:pathLst>
            </a:custGeom>
            <a:solidFill>
              <a:srgbClr val="000000">
                <a:alpha val="0"/>
              </a:srgbClr>
            </a:solidFill>
            <a:ln w="38100" cap="rnd">
              <a:solidFill>
                <a:srgbClr val="FFFFFF"/>
              </a:solidFill>
              <a:round/>
            </a:ln>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503080" y="1564234"/>
            <a:ext cx="1416773" cy="1437684"/>
          </a:xfrm>
          <a:custGeom>
            <a:avLst/>
            <a:gdLst/>
            <a:ahLst/>
            <a:cxnLst/>
            <a:rect r="r" b="b" t="t" l="l"/>
            <a:pathLst>
              <a:path h="1437684" w="1416773">
                <a:moveTo>
                  <a:pt x="0" y="0"/>
                </a:moveTo>
                <a:lnTo>
                  <a:pt x="1416773" y="0"/>
                </a:lnTo>
                <a:lnTo>
                  <a:pt x="1416773" y="1437685"/>
                </a:lnTo>
                <a:lnTo>
                  <a:pt x="0" y="14376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503080" y="3646318"/>
            <a:ext cx="1235627" cy="1645509"/>
          </a:xfrm>
          <a:custGeom>
            <a:avLst/>
            <a:gdLst/>
            <a:ahLst/>
            <a:cxnLst/>
            <a:rect r="r" b="b" t="t" l="l"/>
            <a:pathLst>
              <a:path h="1645509" w="1235627">
                <a:moveTo>
                  <a:pt x="0" y="0"/>
                </a:moveTo>
                <a:lnTo>
                  <a:pt x="1235628" y="0"/>
                </a:lnTo>
                <a:lnTo>
                  <a:pt x="1235628" y="1645509"/>
                </a:lnTo>
                <a:lnTo>
                  <a:pt x="0" y="16455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024153" y="6260726"/>
            <a:ext cx="10962500" cy="3759021"/>
          </a:xfrm>
          <a:custGeom>
            <a:avLst/>
            <a:gdLst/>
            <a:ahLst/>
            <a:cxnLst/>
            <a:rect r="r" b="b" t="t" l="l"/>
            <a:pathLst>
              <a:path h="3759021" w="10962500">
                <a:moveTo>
                  <a:pt x="0" y="0"/>
                </a:moveTo>
                <a:lnTo>
                  <a:pt x="10962499" y="0"/>
                </a:lnTo>
                <a:lnTo>
                  <a:pt x="10962499" y="3759020"/>
                </a:lnTo>
                <a:lnTo>
                  <a:pt x="0" y="3759020"/>
                </a:lnTo>
                <a:lnTo>
                  <a:pt x="0" y="0"/>
                </a:lnTo>
                <a:close/>
              </a:path>
            </a:pathLst>
          </a:custGeom>
          <a:blipFill>
            <a:blip r:embed="rId7"/>
            <a:stretch>
              <a:fillRect l="0" t="0" r="0" b="0"/>
            </a:stretch>
          </a:blipFill>
        </p:spPr>
      </p:sp>
      <p:sp>
        <p:nvSpPr>
          <p:cNvPr name="TextBox 9" id="9"/>
          <p:cNvSpPr txBox="true"/>
          <p:nvPr/>
        </p:nvSpPr>
        <p:spPr>
          <a:xfrm rot="0">
            <a:off x="6082092" y="312252"/>
            <a:ext cx="7523278" cy="986359"/>
          </a:xfrm>
          <a:prstGeom prst="rect">
            <a:avLst/>
          </a:prstGeom>
        </p:spPr>
        <p:txBody>
          <a:bodyPr anchor="t" rtlCol="false" tIns="0" lIns="0" bIns="0" rIns="0">
            <a:spAutoFit/>
          </a:bodyPr>
          <a:lstStyle/>
          <a:p>
            <a:pPr algn="ctr" marL="0" indent="0" lvl="0">
              <a:lnSpc>
                <a:spcPts val="7333"/>
              </a:lnSpc>
              <a:spcBef>
                <a:spcPct val="0"/>
              </a:spcBef>
            </a:pPr>
            <a:r>
              <a:rPr lang="en-US" sz="7333" spc="366">
                <a:solidFill>
                  <a:srgbClr val="FFFBFB"/>
                </a:solidFill>
                <a:latin typeface="Now Heavy"/>
              </a:rPr>
              <a:t>CONCEPT</a:t>
            </a:r>
          </a:p>
        </p:txBody>
      </p:sp>
      <p:sp>
        <p:nvSpPr>
          <p:cNvPr name="TextBox 10" id="10"/>
          <p:cNvSpPr txBox="true"/>
          <p:nvPr/>
        </p:nvSpPr>
        <p:spPr>
          <a:xfrm rot="0">
            <a:off x="6082092" y="3817127"/>
            <a:ext cx="8674485" cy="1692545"/>
          </a:xfrm>
          <a:prstGeom prst="rect">
            <a:avLst/>
          </a:prstGeom>
        </p:spPr>
        <p:txBody>
          <a:bodyPr anchor="t" rtlCol="false" tIns="0" lIns="0" bIns="0" rIns="0">
            <a:spAutoFit/>
          </a:bodyPr>
          <a:lstStyle/>
          <a:p>
            <a:pPr>
              <a:lnSpc>
                <a:spcPts val="3387"/>
              </a:lnSpc>
            </a:pPr>
            <a:r>
              <a:rPr lang="en-US" sz="2454" spc="240">
                <a:solidFill>
                  <a:srgbClr val="FFFBFB"/>
                </a:solidFill>
                <a:latin typeface="DM Sans"/>
              </a:rPr>
              <a:t>HTTP digunakan untuk mengirimkan permintaan dari klien web (browser) ke web server, dikembalikan ke konten web (halaman web) dari server ke klien.</a:t>
            </a:r>
          </a:p>
        </p:txBody>
      </p:sp>
      <p:sp>
        <p:nvSpPr>
          <p:cNvPr name="TextBox 11" id="11"/>
          <p:cNvSpPr txBox="true"/>
          <p:nvPr/>
        </p:nvSpPr>
        <p:spPr>
          <a:xfrm rot="0">
            <a:off x="6082092" y="1526134"/>
            <a:ext cx="8816318" cy="2120184"/>
          </a:xfrm>
          <a:prstGeom prst="rect">
            <a:avLst/>
          </a:prstGeom>
        </p:spPr>
        <p:txBody>
          <a:bodyPr anchor="t" rtlCol="false" tIns="0" lIns="0" bIns="0" rIns="0">
            <a:spAutoFit/>
          </a:bodyPr>
          <a:lstStyle/>
          <a:p>
            <a:pPr>
              <a:lnSpc>
                <a:spcPts val="3387"/>
              </a:lnSpc>
            </a:pPr>
            <a:r>
              <a:rPr lang="en-US" sz="2454" spc="240">
                <a:solidFill>
                  <a:srgbClr val="FFFBFB"/>
                </a:solidFill>
                <a:latin typeface="DM Sans"/>
              </a:rPr>
              <a:t>HTTP berkomunikasi melalui TCP / IP. Klien HTTP terhubung ke server HTTP menggunakan TCP. Setelah membuat sambungan, klien dapat mengirim pesan permintaan HTTP ke server. </a:t>
            </a:r>
          </a:p>
          <a:p>
            <a:pPr>
              <a:lnSpc>
                <a:spcPts val="3387"/>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4C64BB"/>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613946" y="2603974"/>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4C64BB"/>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4C64BB"/>
            </a:solidFill>
          </p:spPr>
        </p:sp>
      </p:grpSp>
      <p:sp>
        <p:nvSpPr>
          <p:cNvPr name="Freeform 16" id="16"/>
          <p:cNvSpPr/>
          <p:nvPr/>
        </p:nvSpPr>
        <p:spPr>
          <a:xfrm flipH="false" flipV="false" rot="0">
            <a:off x="11669804" y="2841021"/>
            <a:ext cx="5873570" cy="4604959"/>
          </a:xfrm>
          <a:custGeom>
            <a:avLst/>
            <a:gdLst/>
            <a:ahLst/>
            <a:cxnLst/>
            <a:rect r="r" b="b" t="t" l="l"/>
            <a:pathLst>
              <a:path h="4604959" w="5873570">
                <a:moveTo>
                  <a:pt x="0" y="0"/>
                </a:moveTo>
                <a:lnTo>
                  <a:pt x="5873570" y="0"/>
                </a:lnTo>
                <a:lnTo>
                  <a:pt x="5873570" y="4604958"/>
                </a:lnTo>
                <a:lnTo>
                  <a:pt x="0" y="4604958"/>
                </a:lnTo>
                <a:lnTo>
                  <a:pt x="0" y="0"/>
                </a:lnTo>
                <a:close/>
              </a:path>
            </a:pathLst>
          </a:custGeom>
          <a:blipFill>
            <a:blip r:embed="rId3"/>
            <a:stretch>
              <a:fillRect l="0" t="0" r="0" b="0"/>
            </a:stretch>
          </a:blipFill>
        </p:spPr>
      </p:sp>
      <p:sp>
        <p:nvSpPr>
          <p:cNvPr name="TextBox 17" id="17"/>
          <p:cNvSpPr txBox="true"/>
          <p:nvPr/>
        </p:nvSpPr>
        <p:spPr>
          <a:xfrm rot="0">
            <a:off x="2123218" y="4073470"/>
            <a:ext cx="8926205" cy="1763395"/>
          </a:xfrm>
          <a:prstGeom prst="rect">
            <a:avLst/>
          </a:prstGeom>
        </p:spPr>
        <p:txBody>
          <a:bodyPr anchor="t" rtlCol="false" tIns="0" lIns="0" bIns="0" rIns="0">
            <a:spAutoFit/>
          </a:bodyPr>
          <a:lstStyle/>
          <a:p>
            <a:pPr>
              <a:lnSpc>
                <a:spcPts val="3500"/>
              </a:lnSpc>
            </a:pPr>
            <a:r>
              <a:rPr lang="en-US" sz="2800" spc="280">
                <a:solidFill>
                  <a:srgbClr val="000000"/>
                </a:solidFill>
                <a:latin typeface="Lato Italics"/>
              </a:rPr>
              <a:t>Dokumen HTML (HTML Document) adalah berkas teks atau kode sumber yang mengandung informasi yang digunakan oleh peramban web (browser) untuk merender sebuah halaman web.</a:t>
            </a:r>
          </a:p>
        </p:txBody>
      </p:sp>
      <p:sp>
        <p:nvSpPr>
          <p:cNvPr name="TextBox 18" id="18"/>
          <p:cNvSpPr txBox="true"/>
          <p:nvPr/>
        </p:nvSpPr>
        <p:spPr>
          <a:xfrm rot="0">
            <a:off x="2123218" y="3291986"/>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PENGERTIAN</a:t>
            </a:r>
          </a:p>
        </p:txBody>
      </p:sp>
      <p:sp>
        <p:nvSpPr>
          <p:cNvPr name="TextBox 19" id="19"/>
          <p:cNvSpPr txBox="true"/>
          <p:nvPr/>
        </p:nvSpPr>
        <p:spPr>
          <a:xfrm rot="0">
            <a:off x="1332643" y="3291986"/>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20" id="20"/>
          <p:cNvSpPr txBox="true"/>
          <p:nvPr/>
        </p:nvSpPr>
        <p:spPr>
          <a:xfrm rot="0">
            <a:off x="2123218" y="887905"/>
            <a:ext cx="7020782" cy="809626"/>
          </a:xfrm>
          <a:prstGeom prst="rect">
            <a:avLst/>
          </a:prstGeom>
        </p:spPr>
        <p:txBody>
          <a:bodyPr anchor="t" rtlCol="false" tIns="0" lIns="0" bIns="0" rIns="0">
            <a:spAutoFit/>
          </a:bodyPr>
          <a:lstStyle/>
          <a:p>
            <a:pPr algn="ctr">
              <a:lnSpc>
                <a:spcPts val="5775"/>
              </a:lnSpc>
            </a:pPr>
            <a:r>
              <a:rPr lang="en-US" sz="5500" spc="275">
                <a:solidFill>
                  <a:srgbClr val="FFFFFF"/>
                </a:solidFill>
                <a:latin typeface="Poppins Ultra-Bold"/>
              </a:rPr>
              <a:t>HTML DOCUMENT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4C64BB"/>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a:grpSpLocks noChangeAspect="true"/>
          </p:cNvGrpSpPr>
          <p:nvPr/>
        </p:nvGrpSpPr>
        <p:grpSpPr>
          <a:xfrm rot="0">
            <a:off x="13677280" y="1955378"/>
            <a:ext cx="3963020" cy="5276243"/>
            <a:chOff x="0" y="0"/>
            <a:chExt cx="3663950" cy="4878070"/>
          </a:xfrm>
        </p:grpSpPr>
        <p:sp>
          <p:nvSpPr>
            <p:cNvPr name="Freeform 13" id="1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3"/>
              <a:stretch>
                <a:fillRect l="-50291" t="0" r="-50291" b="0"/>
              </a:stretch>
            </a:blipFill>
          </p:spPr>
        </p:sp>
        <p:sp>
          <p:nvSpPr>
            <p:cNvPr name="Freeform 14" id="1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5" id="15"/>
          <p:cNvGrpSpPr>
            <a:grpSpLocks noChangeAspect="true"/>
          </p:cNvGrpSpPr>
          <p:nvPr/>
        </p:nvGrpSpPr>
        <p:grpSpPr>
          <a:xfrm rot="0">
            <a:off x="11836892" y="3055379"/>
            <a:ext cx="3963020" cy="5276243"/>
            <a:chOff x="0" y="0"/>
            <a:chExt cx="3663950" cy="4878070"/>
          </a:xfrm>
        </p:grpSpPr>
        <p:sp>
          <p:nvSpPr>
            <p:cNvPr name="Freeform 16" id="16"/>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4"/>
              <a:stretch>
                <a:fillRect l="-55671" t="0" r="-44910" b="0"/>
              </a:stretch>
            </a:blipFill>
          </p:spPr>
        </p:sp>
        <p:sp>
          <p:nvSpPr>
            <p:cNvPr name="Freeform 17" id="17"/>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5271FF"/>
            </a:solidFill>
          </p:spPr>
        </p:sp>
      </p:grpSp>
      <p:grpSp>
        <p:nvGrpSpPr>
          <p:cNvPr name="Group 18" id="18"/>
          <p:cNvGrpSpPr/>
          <p:nvPr/>
        </p:nvGrpSpPr>
        <p:grpSpPr>
          <a:xfrm rot="-5400000">
            <a:off x="613946" y="3909122"/>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4C64BB"/>
            </a:solidFill>
          </p:spPr>
        </p:sp>
      </p:grpSp>
      <p:grpSp>
        <p:nvGrpSpPr>
          <p:cNvPr name="Group 20" id="20"/>
          <p:cNvGrpSpPr/>
          <p:nvPr/>
        </p:nvGrpSpPr>
        <p:grpSpPr>
          <a:xfrm rot="-5400000">
            <a:off x="4980926" y="-2587876"/>
            <a:ext cx="1629197" cy="7951652"/>
            <a:chOff x="0" y="0"/>
            <a:chExt cx="2354580" cy="11492046"/>
          </a:xfrm>
        </p:grpSpPr>
        <p:sp>
          <p:nvSpPr>
            <p:cNvPr name="Freeform 21" id="21"/>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4C64BB"/>
            </a:solidFill>
          </p:spPr>
        </p:sp>
      </p:grpSp>
      <p:grpSp>
        <p:nvGrpSpPr>
          <p:cNvPr name="Group 22" id="22"/>
          <p:cNvGrpSpPr/>
          <p:nvPr/>
        </p:nvGrpSpPr>
        <p:grpSpPr>
          <a:xfrm rot="-5400000">
            <a:off x="613946" y="7763140"/>
            <a:ext cx="829509" cy="1966473"/>
            <a:chOff x="0" y="0"/>
            <a:chExt cx="2354580" cy="5581882"/>
          </a:xfrm>
        </p:grpSpPr>
        <p:sp>
          <p:nvSpPr>
            <p:cNvPr name="Freeform 23" id="2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4C64BB"/>
            </a:solidFill>
          </p:spPr>
        </p:sp>
      </p:grpSp>
      <p:sp>
        <p:nvSpPr>
          <p:cNvPr name="TextBox 24" id="24"/>
          <p:cNvSpPr txBox="true"/>
          <p:nvPr/>
        </p:nvSpPr>
        <p:spPr>
          <a:xfrm rot="0">
            <a:off x="2428018" y="7014046"/>
            <a:ext cx="8926205" cy="142875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digunakan untuk menentukan judul halaman web yang akan ditampilkan di bilah judul peramban.</a:t>
            </a:r>
          </a:p>
        </p:txBody>
      </p:sp>
      <p:sp>
        <p:nvSpPr>
          <p:cNvPr name="TextBox 25" id="25"/>
          <p:cNvSpPr txBox="true"/>
          <p:nvPr/>
        </p:nvSpPr>
        <p:spPr>
          <a:xfrm rot="0">
            <a:off x="2428018" y="8872954"/>
            <a:ext cx="8926205" cy="95250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tempat utama untuk konten yang akan ditampilkan di halaman web.</a:t>
            </a:r>
          </a:p>
        </p:txBody>
      </p:sp>
      <p:sp>
        <p:nvSpPr>
          <p:cNvPr name="TextBox 26" id="26"/>
          <p:cNvSpPr txBox="true"/>
          <p:nvPr/>
        </p:nvSpPr>
        <p:spPr>
          <a:xfrm rot="0">
            <a:off x="2428018" y="4588530"/>
            <a:ext cx="5207375" cy="488858"/>
          </a:xfrm>
          <a:prstGeom prst="rect">
            <a:avLst/>
          </a:prstGeom>
        </p:spPr>
        <p:txBody>
          <a:bodyPr anchor="t" rtlCol="false" tIns="0" lIns="0" bIns="0" rIns="0">
            <a:spAutoFit/>
          </a:bodyPr>
          <a:lstStyle/>
          <a:p>
            <a:pPr>
              <a:lnSpc>
                <a:spcPts val="4030"/>
              </a:lnSpc>
            </a:pPr>
            <a:r>
              <a:rPr lang="en-US" sz="2878" spc="287">
                <a:solidFill>
                  <a:srgbClr val="2B4A9D"/>
                </a:solidFill>
                <a:latin typeface="Lato Bold"/>
              </a:rPr>
              <a:t>ELEMEN &lt;HEAD&gt;</a:t>
            </a:r>
          </a:p>
        </p:txBody>
      </p:sp>
      <p:sp>
        <p:nvSpPr>
          <p:cNvPr name="TextBox 27" id="27"/>
          <p:cNvSpPr txBox="true"/>
          <p:nvPr/>
        </p:nvSpPr>
        <p:spPr>
          <a:xfrm rot="0">
            <a:off x="1376816" y="4597084"/>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28" id="28"/>
          <p:cNvSpPr txBox="true"/>
          <p:nvPr/>
        </p:nvSpPr>
        <p:spPr>
          <a:xfrm rot="0">
            <a:off x="1376816" y="8461804"/>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4</a:t>
            </a:r>
          </a:p>
        </p:txBody>
      </p:sp>
      <p:sp>
        <p:nvSpPr>
          <p:cNvPr name="TextBox 29" id="29"/>
          <p:cNvSpPr txBox="true"/>
          <p:nvPr/>
        </p:nvSpPr>
        <p:spPr>
          <a:xfrm rot="0">
            <a:off x="2123218" y="997425"/>
            <a:ext cx="7020782" cy="809626"/>
          </a:xfrm>
          <a:prstGeom prst="rect">
            <a:avLst/>
          </a:prstGeom>
        </p:spPr>
        <p:txBody>
          <a:bodyPr anchor="t" rtlCol="false" tIns="0" lIns="0" bIns="0" rIns="0">
            <a:spAutoFit/>
          </a:bodyPr>
          <a:lstStyle/>
          <a:p>
            <a:pPr algn="ctr">
              <a:lnSpc>
                <a:spcPts val="5775"/>
              </a:lnSpc>
            </a:pPr>
            <a:r>
              <a:rPr lang="en-US" sz="5500" spc="275">
                <a:solidFill>
                  <a:srgbClr val="FFFFFF"/>
                </a:solidFill>
                <a:latin typeface="Poppins Ultra-Bold"/>
              </a:rPr>
              <a:t>ELEMENT UTAMA</a:t>
            </a:r>
          </a:p>
        </p:txBody>
      </p:sp>
      <p:grpSp>
        <p:nvGrpSpPr>
          <p:cNvPr name="Group 30" id="30"/>
          <p:cNvGrpSpPr/>
          <p:nvPr/>
        </p:nvGrpSpPr>
        <p:grpSpPr>
          <a:xfrm rot="-5400000">
            <a:off x="613946" y="5834006"/>
            <a:ext cx="829509" cy="1966473"/>
            <a:chOff x="0" y="0"/>
            <a:chExt cx="2354580" cy="5581882"/>
          </a:xfrm>
        </p:grpSpPr>
        <p:sp>
          <p:nvSpPr>
            <p:cNvPr name="Freeform 31" id="31"/>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4C64BB"/>
            </a:solidFill>
          </p:spPr>
        </p:sp>
      </p:grpSp>
      <p:sp>
        <p:nvSpPr>
          <p:cNvPr name="TextBox 32" id="32"/>
          <p:cNvSpPr txBox="true"/>
          <p:nvPr/>
        </p:nvSpPr>
        <p:spPr>
          <a:xfrm rot="0">
            <a:off x="1376816" y="6534713"/>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3</a:t>
            </a:r>
          </a:p>
        </p:txBody>
      </p:sp>
      <p:sp>
        <p:nvSpPr>
          <p:cNvPr name="TextBox 33" id="33"/>
          <p:cNvSpPr txBox="true"/>
          <p:nvPr/>
        </p:nvSpPr>
        <p:spPr>
          <a:xfrm rot="0">
            <a:off x="2428018" y="6544238"/>
            <a:ext cx="5207375" cy="488858"/>
          </a:xfrm>
          <a:prstGeom prst="rect">
            <a:avLst/>
          </a:prstGeom>
        </p:spPr>
        <p:txBody>
          <a:bodyPr anchor="t" rtlCol="false" tIns="0" lIns="0" bIns="0" rIns="0">
            <a:spAutoFit/>
          </a:bodyPr>
          <a:lstStyle/>
          <a:p>
            <a:pPr>
              <a:lnSpc>
                <a:spcPts val="4030"/>
              </a:lnSpc>
            </a:pPr>
            <a:r>
              <a:rPr lang="en-US" sz="2878" spc="287">
                <a:solidFill>
                  <a:srgbClr val="2B4A9D"/>
                </a:solidFill>
                <a:latin typeface="Lato Bold"/>
              </a:rPr>
              <a:t>ELEMEN &lt;TITLE&gt;</a:t>
            </a:r>
          </a:p>
        </p:txBody>
      </p:sp>
      <p:sp>
        <p:nvSpPr>
          <p:cNvPr name="TextBox 34" id="34"/>
          <p:cNvSpPr txBox="true"/>
          <p:nvPr/>
        </p:nvSpPr>
        <p:spPr>
          <a:xfrm rot="0">
            <a:off x="2428018" y="8496820"/>
            <a:ext cx="5207375" cy="488858"/>
          </a:xfrm>
          <a:prstGeom prst="rect">
            <a:avLst/>
          </a:prstGeom>
        </p:spPr>
        <p:txBody>
          <a:bodyPr anchor="t" rtlCol="false" tIns="0" lIns="0" bIns="0" rIns="0">
            <a:spAutoFit/>
          </a:bodyPr>
          <a:lstStyle/>
          <a:p>
            <a:pPr>
              <a:lnSpc>
                <a:spcPts val="4030"/>
              </a:lnSpc>
            </a:pPr>
            <a:r>
              <a:rPr lang="en-US" sz="2878" spc="287">
                <a:solidFill>
                  <a:srgbClr val="2B4A9D"/>
                </a:solidFill>
                <a:latin typeface="Lato Bold"/>
              </a:rPr>
              <a:t>ELEMEN &lt;BODY&gt;</a:t>
            </a:r>
          </a:p>
        </p:txBody>
      </p:sp>
      <p:sp>
        <p:nvSpPr>
          <p:cNvPr name="TextBox 35" id="35"/>
          <p:cNvSpPr txBox="true"/>
          <p:nvPr/>
        </p:nvSpPr>
        <p:spPr>
          <a:xfrm rot="0">
            <a:off x="2428018" y="5058338"/>
            <a:ext cx="8926205" cy="142875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berfungsi untuk menyediakan informasi yang tidak ditampilkan secara langsung pada halaman web.</a:t>
            </a:r>
          </a:p>
        </p:txBody>
      </p:sp>
      <p:grpSp>
        <p:nvGrpSpPr>
          <p:cNvPr name="Group 36" id="36"/>
          <p:cNvGrpSpPr/>
          <p:nvPr/>
        </p:nvGrpSpPr>
        <p:grpSpPr>
          <a:xfrm rot="-5400000">
            <a:off x="613946" y="2072143"/>
            <a:ext cx="829509" cy="1966473"/>
            <a:chOff x="0" y="0"/>
            <a:chExt cx="2354580" cy="5581882"/>
          </a:xfrm>
        </p:grpSpPr>
        <p:sp>
          <p:nvSpPr>
            <p:cNvPr name="Freeform 37" id="3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4C64BB"/>
            </a:solidFill>
          </p:spPr>
        </p:sp>
      </p:grpSp>
      <p:sp>
        <p:nvSpPr>
          <p:cNvPr name="TextBox 38" id="38"/>
          <p:cNvSpPr txBox="true"/>
          <p:nvPr/>
        </p:nvSpPr>
        <p:spPr>
          <a:xfrm rot="0">
            <a:off x="1359492" y="2760104"/>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39" id="39"/>
          <p:cNvSpPr txBox="true"/>
          <p:nvPr/>
        </p:nvSpPr>
        <p:spPr>
          <a:xfrm rot="0">
            <a:off x="2428018" y="2747122"/>
            <a:ext cx="5207375" cy="488858"/>
          </a:xfrm>
          <a:prstGeom prst="rect">
            <a:avLst/>
          </a:prstGeom>
        </p:spPr>
        <p:txBody>
          <a:bodyPr anchor="t" rtlCol="false" tIns="0" lIns="0" bIns="0" rIns="0">
            <a:spAutoFit/>
          </a:bodyPr>
          <a:lstStyle/>
          <a:p>
            <a:pPr>
              <a:lnSpc>
                <a:spcPts val="4030"/>
              </a:lnSpc>
            </a:pPr>
            <a:r>
              <a:rPr lang="en-US" sz="2878" spc="287">
                <a:solidFill>
                  <a:srgbClr val="2B4A9D"/>
                </a:solidFill>
                <a:latin typeface="Lato Bold"/>
              </a:rPr>
              <a:t>ELEMEN HTML UTAMA</a:t>
            </a:r>
          </a:p>
        </p:txBody>
      </p:sp>
      <p:sp>
        <p:nvSpPr>
          <p:cNvPr name="TextBox 40" id="40"/>
          <p:cNvSpPr txBox="true"/>
          <p:nvPr/>
        </p:nvSpPr>
        <p:spPr>
          <a:xfrm rot="0">
            <a:off x="2428018" y="3216930"/>
            <a:ext cx="8926205" cy="142875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dimulai dengan elemen &lt;html&gt;, yang menandakan awal dari dokumen HTML dan mengelilingi seluruh konten halaman web.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72899" y="2812426"/>
            <a:ext cx="6754335" cy="2079626"/>
          </a:xfrm>
          <a:prstGeom prst="rect">
            <a:avLst/>
          </a:prstGeom>
        </p:spPr>
        <p:txBody>
          <a:bodyPr anchor="t" rtlCol="false" tIns="0" lIns="0" bIns="0" rIns="0">
            <a:spAutoFit/>
          </a:bodyPr>
          <a:lstStyle/>
          <a:p>
            <a:pPr>
              <a:lnSpc>
                <a:spcPts val="8000"/>
              </a:lnSpc>
            </a:pPr>
            <a:r>
              <a:rPr lang="en-US" sz="8000">
                <a:solidFill>
                  <a:srgbClr val="000000"/>
                </a:solidFill>
                <a:latin typeface="Montserrat Classic Bold"/>
              </a:rPr>
              <a:t>HTML SCHEME</a:t>
            </a:r>
          </a:p>
        </p:txBody>
      </p:sp>
      <p:grpSp>
        <p:nvGrpSpPr>
          <p:cNvPr name="Group 3" id="3"/>
          <p:cNvGrpSpPr/>
          <p:nvPr/>
        </p:nvGrpSpPr>
        <p:grpSpPr>
          <a:xfrm rot="-1330815">
            <a:off x="9055878" y="344334"/>
            <a:ext cx="9235941" cy="10287000"/>
            <a:chOff x="0" y="0"/>
            <a:chExt cx="2432511" cy="2709333"/>
          </a:xfrm>
        </p:grpSpPr>
        <p:sp>
          <p:nvSpPr>
            <p:cNvPr name="Freeform 4" id="4"/>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4C64B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72899" y="7102475"/>
            <a:ext cx="6134580" cy="1218004"/>
          </a:xfrm>
          <a:custGeom>
            <a:avLst/>
            <a:gdLst/>
            <a:ahLst/>
            <a:cxnLst/>
            <a:rect r="r" b="b" t="t" l="l"/>
            <a:pathLst>
              <a:path h="1218004" w="6134580">
                <a:moveTo>
                  <a:pt x="0" y="0"/>
                </a:moveTo>
                <a:lnTo>
                  <a:pt x="6134580" y="0"/>
                </a:lnTo>
                <a:lnTo>
                  <a:pt x="6134580" y="1218004"/>
                </a:lnTo>
                <a:lnTo>
                  <a:pt x="0" y="1218004"/>
                </a:lnTo>
                <a:lnTo>
                  <a:pt x="0" y="0"/>
                </a:lnTo>
                <a:close/>
              </a:path>
            </a:pathLst>
          </a:custGeom>
          <a:blipFill>
            <a:blip r:embed="rId3"/>
            <a:stretch>
              <a:fillRect l="0" t="0" r="0" b="0"/>
            </a:stretch>
          </a:blipFill>
        </p:spPr>
      </p:sp>
      <p:sp>
        <p:nvSpPr>
          <p:cNvPr name="TextBox 7" id="7"/>
          <p:cNvSpPr txBox="true"/>
          <p:nvPr/>
        </p:nvSpPr>
        <p:spPr>
          <a:xfrm rot="0">
            <a:off x="1272899" y="5095875"/>
            <a:ext cx="6433982" cy="1758950"/>
          </a:xfrm>
          <a:prstGeom prst="rect">
            <a:avLst/>
          </a:prstGeom>
        </p:spPr>
        <p:txBody>
          <a:bodyPr anchor="t" rtlCol="false" tIns="0" lIns="0" bIns="0" rIns="0">
            <a:spAutoFit/>
          </a:bodyPr>
          <a:lstStyle/>
          <a:p>
            <a:pPr>
              <a:lnSpc>
                <a:spcPts val="2800"/>
              </a:lnSpc>
            </a:pPr>
            <a:r>
              <a:rPr lang="en-US" sz="2000">
                <a:solidFill>
                  <a:srgbClr val="000000"/>
                </a:solidFill>
                <a:latin typeface="Montserrat Classic"/>
              </a:rPr>
              <a:t>tujuan dari atribut skema HTML adalah untuk menentukan skema yang dapat digunakan untuk mewakili nilai atribut konten dari elemen meta terkait.</a:t>
            </a:r>
          </a:p>
          <a:p>
            <a:pPr>
              <a:lnSpc>
                <a:spcPts val="2800"/>
              </a:lnSpc>
            </a:pPr>
          </a:p>
        </p:txBody>
      </p:sp>
      <p:grpSp>
        <p:nvGrpSpPr>
          <p:cNvPr name="Group 8" id="8"/>
          <p:cNvGrpSpPr/>
          <p:nvPr/>
        </p:nvGrpSpPr>
        <p:grpSpPr>
          <a:xfrm rot="0">
            <a:off x="9014120" y="2516682"/>
            <a:ext cx="8027207" cy="1159345"/>
            <a:chOff x="0" y="0"/>
            <a:chExt cx="10702943" cy="1545794"/>
          </a:xfrm>
        </p:grpSpPr>
        <p:sp>
          <p:nvSpPr>
            <p:cNvPr name="TextBox 9" id="9"/>
            <p:cNvSpPr txBox="true"/>
            <p:nvPr/>
          </p:nvSpPr>
          <p:spPr>
            <a:xfrm rot="0">
              <a:off x="0" y="-63931"/>
              <a:ext cx="3007651" cy="1609725"/>
            </a:xfrm>
            <a:prstGeom prst="rect">
              <a:avLst/>
            </a:prstGeom>
          </p:spPr>
          <p:txBody>
            <a:bodyPr anchor="t" rtlCol="false" tIns="0" lIns="0" bIns="0" rIns="0">
              <a:spAutoFit/>
            </a:bodyPr>
            <a:lstStyle/>
            <a:p>
              <a:pPr algn="ctr" marL="0" indent="0" lvl="1">
                <a:lnSpc>
                  <a:spcPts val="10499"/>
                </a:lnSpc>
                <a:spcBef>
                  <a:spcPct val="0"/>
                </a:spcBef>
              </a:pPr>
              <a:r>
                <a:rPr lang="en-US" sz="6999">
                  <a:solidFill>
                    <a:srgbClr val="FFFFFF"/>
                  </a:solidFill>
                  <a:latin typeface="Montserrat Classic Bold"/>
                </a:rPr>
                <a:t>01</a:t>
              </a:r>
            </a:p>
          </p:txBody>
        </p:sp>
        <p:sp>
          <p:nvSpPr>
            <p:cNvPr name="TextBox 10" id="10"/>
            <p:cNvSpPr txBox="true"/>
            <p:nvPr/>
          </p:nvSpPr>
          <p:spPr>
            <a:xfrm rot="0">
              <a:off x="3539456" y="-95250"/>
              <a:ext cx="7163487" cy="704850"/>
            </a:xfrm>
            <a:prstGeom prst="rect">
              <a:avLst/>
            </a:prstGeom>
          </p:spPr>
          <p:txBody>
            <a:bodyPr anchor="t" rtlCol="false" tIns="0" lIns="0" bIns="0" rIns="0">
              <a:spAutoFit/>
            </a:bodyPr>
            <a:lstStyle/>
            <a:p>
              <a:pPr algn="l" marL="0" indent="0" lvl="1">
                <a:lnSpc>
                  <a:spcPts val="4500"/>
                </a:lnSpc>
                <a:spcBef>
                  <a:spcPct val="0"/>
                </a:spcBef>
              </a:pPr>
              <a:r>
                <a:rPr lang="en-US" sz="3000">
                  <a:solidFill>
                    <a:srgbClr val="FFFFFF"/>
                  </a:solidFill>
                  <a:latin typeface="Montserrat Classic Bold"/>
                </a:rPr>
                <a:t>Type of Value</a:t>
              </a:r>
            </a:p>
          </p:txBody>
        </p:sp>
        <p:sp>
          <p:nvSpPr>
            <p:cNvPr name="TextBox 11" id="11"/>
            <p:cNvSpPr txBox="true"/>
            <p:nvPr/>
          </p:nvSpPr>
          <p:spPr>
            <a:xfrm rot="0">
              <a:off x="3480610" y="762196"/>
              <a:ext cx="7222333" cy="449792"/>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Character data</a:t>
              </a:r>
            </a:p>
          </p:txBody>
        </p:sp>
      </p:grpSp>
      <p:grpSp>
        <p:nvGrpSpPr>
          <p:cNvPr name="Group 12" id="12"/>
          <p:cNvGrpSpPr/>
          <p:nvPr/>
        </p:nvGrpSpPr>
        <p:grpSpPr>
          <a:xfrm rot="0">
            <a:off x="10173816" y="4661547"/>
            <a:ext cx="7477674" cy="1261415"/>
            <a:chOff x="0" y="0"/>
            <a:chExt cx="9970232" cy="1681887"/>
          </a:xfrm>
        </p:grpSpPr>
        <p:sp>
          <p:nvSpPr>
            <p:cNvPr name="TextBox 13" id="13"/>
            <p:cNvSpPr txBox="true"/>
            <p:nvPr/>
          </p:nvSpPr>
          <p:spPr>
            <a:xfrm rot="0">
              <a:off x="0" y="-63931"/>
              <a:ext cx="2801751" cy="1609725"/>
            </a:xfrm>
            <a:prstGeom prst="rect">
              <a:avLst/>
            </a:prstGeom>
          </p:spPr>
          <p:txBody>
            <a:bodyPr anchor="t" rtlCol="false" tIns="0" lIns="0" bIns="0" rIns="0">
              <a:spAutoFit/>
            </a:bodyPr>
            <a:lstStyle/>
            <a:p>
              <a:pPr algn="ctr" marL="0" indent="0" lvl="1">
                <a:lnSpc>
                  <a:spcPts val="10499"/>
                </a:lnSpc>
                <a:spcBef>
                  <a:spcPct val="0"/>
                </a:spcBef>
              </a:pPr>
              <a:r>
                <a:rPr lang="en-US" sz="6999">
                  <a:solidFill>
                    <a:srgbClr val="FFFFFF"/>
                  </a:solidFill>
                  <a:latin typeface="Montserrat Classic Bold"/>
                </a:rPr>
                <a:t>02</a:t>
              </a:r>
            </a:p>
          </p:txBody>
        </p:sp>
        <p:sp>
          <p:nvSpPr>
            <p:cNvPr name="TextBox 14" id="14"/>
            <p:cNvSpPr txBox="true"/>
            <p:nvPr/>
          </p:nvSpPr>
          <p:spPr>
            <a:xfrm rot="0">
              <a:off x="3297149" y="-95250"/>
              <a:ext cx="6673083" cy="704850"/>
            </a:xfrm>
            <a:prstGeom prst="rect">
              <a:avLst/>
            </a:prstGeom>
          </p:spPr>
          <p:txBody>
            <a:bodyPr anchor="t" rtlCol="false" tIns="0" lIns="0" bIns="0" rIns="0">
              <a:spAutoFit/>
            </a:bodyPr>
            <a:lstStyle/>
            <a:p>
              <a:pPr algn="l" marL="0" indent="0" lvl="1">
                <a:lnSpc>
                  <a:spcPts val="4500"/>
                </a:lnSpc>
                <a:spcBef>
                  <a:spcPct val="0"/>
                </a:spcBef>
              </a:pPr>
              <a:r>
                <a:rPr lang="en-US" sz="3000">
                  <a:solidFill>
                    <a:srgbClr val="FFFFFF"/>
                  </a:solidFill>
                  <a:latin typeface="Montserrat Classic Bold"/>
                </a:rPr>
                <a:t>Default Value</a:t>
              </a:r>
            </a:p>
          </p:txBody>
        </p:sp>
        <p:sp>
          <p:nvSpPr>
            <p:cNvPr name="TextBox 15" id="15"/>
            <p:cNvSpPr txBox="true"/>
            <p:nvPr/>
          </p:nvSpPr>
          <p:spPr>
            <a:xfrm rot="0">
              <a:off x="3242332" y="762196"/>
              <a:ext cx="6727900" cy="919692"/>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There’s no default value of HTML scheme attribute</a:t>
              </a:r>
            </a:p>
          </p:txBody>
        </p:sp>
      </p:grpSp>
      <p:grpSp>
        <p:nvGrpSpPr>
          <p:cNvPr name="Group 16" id="16"/>
          <p:cNvGrpSpPr/>
          <p:nvPr/>
        </p:nvGrpSpPr>
        <p:grpSpPr>
          <a:xfrm rot="0">
            <a:off x="10877001" y="7056437"/>
            <a:ext cx="7477674" cy="1261415"/>
            <a:chOff x="0" y="0"/>
            <a:chExt cx="9970232" cy="1681887"/>
          </a:xfrm>
        </p:grpSpPr>
        <p:sp>
          <p:nvSpPr>
            <p:cNvPr name="TextBox 17" id="17"/>
            <p:cNvSpPr txBox="true"/>
            <p:nvPr/>
          </p:nvSpPr>
          <p:spPr>
            <a:xfrm rot="0">
              <a:off x="0" y="-63931"/>
              <a:ext cx="2801751" cy="1609725"/>
            </a:xfrm>
            <a:prstGeom prst="rect">
              <a:avLst/>
            </a:prstGeom>
          </p:spPr>
          <p:txBody>
            <a:bodyPr anchor="t" rtlCol="false" tIns="0" lIns="0" bIns="0" rIns="0">
              <a:spAutoFit/>
            </a:bodyPr>
            <a:lstStyle/>
            <a:p>
              <a:pPr algn="ctr" marL="0" indent="0" lvl="1">
                <a:lnSpc>
                  <a:spcPts val="10499"/>
                </a:lnSpc>
                <a:spcBef>
                  <a:spcPct val="0"/>
                </a:spcBef>
              </a:pPr>
              <a:r>
                <a:rPr lang="en-US" sz="6999">
                  <a:solidFill>
                    <a:srgbClr val="FFFFFF"/>
                  </a:solidFill>
                  <a:latin typeface="Montserrat Classic Bold"/>
                </a:rPr>
                <a:t>03</a:t>
              </a:r>
            </a:p>
          </p:txBody>
        </p:sp>
        <p:sp>
          <p:nvSpPr>
            <p:cNvPr name="TextBox 18" id="18"/>
            <p:cNvSpPr txBox="true"/>
            <p:nvPr/>
          </p:nvSpPr>
          <p:spPr>
            <a:xfrm rot="0">
              <a:off x="3297149" y="-95250"/>
              <a:ext cx="6673083" cy="704850"/>
            </a:xfrm>
            <a:prstGeom prst="rect">
              <a:avLst/>
            </a:prstGeom>
          </p:spPr>
          <p:txBody>
            <a:bodyPr anchor="t" rtlCol="false" tIns="0" lIns="0" bIns="0" rIns="0">
              <a:spAutoFit/>
            </a:bodyPr>
            <a:lstStyle/>
            <a:p>
              <a:pPr algn="l" marL="0" indent="0" lvl="1">
                <a:lnSpc>
                  <a:spcPts val="4500"/>
                </a:lnSpc>
                <a:spcBef>
                  <a:spcPct val="0"/>
                </a:spcBef>
              </a:pPr>
              <a:r>
                <a:rPr lang="en-US" sz="3000">
                  <a:solidFill>
                    <a:srgbClr val="FFFFFF"/>
                  </a:solidFill>
                  <a:latin typeface="Montserrat Classic Bold"/>
                </a:rPr>
                <a:t>Support Doctypes</a:t>
              </a:r>
            </a:p>
          </p:txBody>
        </p:sp>
        <p:sp>
          <p:nvSpPr>
            <p:cNvPr name="TextBox 19" id="19"/>
            <p:cNvSpPr txBox="true"/>
            <p:nvPr/>
          </p:nvSpPr>
          <p:spPr>
            <a:xfrm rot="0">
              <a:off x="3242332" y="762196"/>
              <a:ext cx="6727900" cy="919692"/>
            </a:xfrm>
            <a:prstGeom prst="rect">
              <a:avLst/>
            </a:prstGeom>
          </p:spPr>
          <p:txBody>
            <a:bodyPr anchor="t" rtlCol="false" tIns="0" lIns="0" bIns="0" rIns="0">
              <a:spAutoFit/>
            </a:bodyPr>
            <a:lstStyle/>
            <a:p>
              <a:pPr>
                <a:lnSpc>
                  <a:spcPts val="2800"/>
                </a:lnSpc>
              </a:pPr>
              <a:r>
                <a:rPr lang="en-US" sz="2000">
                  <a:solidFill>
                    <a:srgbClr val="FFFFFF"/>
                  </a:solidFill>
                  <a:latin typeface="Montserrat Classic"/>
                </a:rPr>
                <a:t>HTML 4.01 strict, HTML 4.01 transitional,</a:t>
              </a:r>
            </a:p>
            <a:p>
              <a:pPr algn="l" marL="0" indent="0" lvl="0">
                <a:lnSpc>
                  <a:spcPts val="2800"/>
                </a:lnSpc>
              </a:pPr>
              <a:r>
                <a:rPr lang="en-US" sz="2000">
                  <a:solidFill>
                    <a:srgbClr val="FFFFFF"/>
                  </a:solidFill>
                  <a:latin typeface="Montserrat Classic"/>
                </a:rPr>
                <a:t>HTML 4.01 frameset</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272317" y="2496887"/>
            <a:ext cx="5293227" cy="5293227"/>
          </a:xfrm>
          <a:custGeom>
            <a:avLst/>
            <a:gdLst/>
            <a:ahLst/>
            <a:cxnLst/>
            <a:rect r="r" b="b" t="t" l="l"/>
            <a:pathLst>
              <a:path h="5293227" w="5293227">
                <a:moveTo>
                  <a:pt x="0" y="0"/>
                </a:moveTo>
                <a:lnTo>
                  <a:pt x="5293227" y="0"/>
                </a:lnTo>
                <a:lnTo>
                  <a:pt x="5293227" y="5293226"/>
                </a:lnTo>
                <a:lnTo>
                  <a:pt x="0" y="5293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852890" y="4082754"/>
            <a:ext cx="7749074" cy="809625"/>
          </a:xfrm>
          <a:prstGeom prst="rect">
            <a:avLst/>
          </a:prstGeom>
        </p:spPr>
        <p:txBody>
          <a:bodyPr anchor="t" rtlCol="false" tIns="0" lIns="0" bIns="0" rIns="0">
            <a:spAutoFit/>
          </a:bodyPr>
          <a:lstStyle/>
          <a:p>
            <a:pPr algn="ctr">
              <a:lnSpc>
                <a:spcPts val="6000"/>
              </a:lnSpc>
            </a:pPr>
            <a:r>
              <a:rPr lang="en-US" sz="6000">
                <a:solidFill>
                  <a:srgbClr val="FFFFFF"/>
                </a:solidFill>
                <a:latin typeface="Montserrat Classic Bold"/>
              </a:rPr>
              <a:t>HTML</a:t>
            </a:r>
          </a:p>
        </p:txBody>
      </p:sp>
      <p:sp>
        <p:nvSpPr>
          <p:cNvPr name="TextBox 7" id="7"/>
          <p:cNvSpPr txBox="true"/>
          <p:nvPr/>
        </p:nvSpPr>
        <p:spPr>
          <a:xfrm rot="0">
            <a:off x="1537375" y="5430808"/>
            <a:ext cx="6258899" cy="1406525"/>
          </a:xfrm>
          <a:prstGeom prst="rect">
            <a:avLst/>
          </a:prstGeom>
        </p:spPr>
        <p:txBody>
          <a:bodyPr anchor="t" rtlCol="false" tIns="0" lIns="0" bIns="0" rIns="0">
            <a:spAutoFit/>
          </a:bodyPr>
          <a:lstStyle/>
          <a:p>
            <a:pPr algn="just">
              <a:lnSpc>
                <a:spcPts val="2800"/>
              </a:lnSpc>
            </a:pPr>
            <a:r>
              <a:rPr lang="en-US" sz="2000">
                <a:solidFill>
                  <a:srgbClr val="FFFFFF"/>
                </a:solidFill>
                <a:latin typeface="Montserrat Classic"/>
              </a:rPr>
              <a:t>HTML di definisikan dari start tag, beberapa konten, dan end tag.</a:t>
            </a:r>
          </a:p>
          <a:p>
            <a:pPr algn="just">
              <a:lnSpc>
                <a:spcPts val="2800"/>
              </a:lnSpc>
            </a:pPr>
          </a:p>
          <a:p>
            <a:pPr algn="just">
              <a:lnSpc>
                <a:spcPts val="2800"/>
              </a:lnSpc>
            </a:pPr>
          </a:p>
        </p:txBody>
      </p:sp>
      <p:sp>
        <p:nvSpPr>
          <p:cNvPr name="TextBox 8" id="8"/>
          <p:cNvSpPr txBox="true"/>
          <p:nvPr/>
        </p:nvSpPr>
        <p:spPr>
          <a:xfrm rot="0">
            <a:off x="2253592" y="2600228"/>
            <a:ext cx="4947670" cy="1387475"/>
          </a:xfrm>
          <a:prstGeom prst="rect">
            <a:avLst/>
          </a:prstGeom>
        </p:spPr>
        <p:txBody>
          <a:bodyPr anchor="t" rtlCol="false" tIns="0" lIns="0" bIns="0" rIns="0">
            <a:spAutoFit/>
          </a:bodyPr>
          <a:lstStyle/>
          <a:p>
            <a:pPr>
              <a:lnSpc>
                <a:spcPts val="10599"/>
              </a:lnSpc>
            </a:pPr>
            <a:r>
              <a:rPr lang="en-US" sz="9999">
                <a:solidFill>
                  <a:srgbClr val="FFFFFF"/>
                </a:solidFill>
                <a:latin typeface="Brittany Bold"/>
              </a:rPr>
              <a:t>Element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5078" y="-191351"/>
            <a:ext cx="18910736" cy="5264818"/>
            <a:chOff x="0" y="0"/>
            <a:chExt cx="4980605" cy="1386619"/>
          </a:xfrm>
        </p:grpSpPr>
        <p:sp>
          <p:nvSpPr>
            <p:cNvPr name="Freeform 3" id="3"/>
            <p:cNvSpPr/>
            <p:nvPr/>
          </p:nvSpPr>
          <p:spPr>
            <a:xfrm flipH="false" flipV="false" rot="0">
              <a:off x="0" y="0"/>
              <a:ext cx="4980605" cy="1386619"/>
            </a:xfrm>
            <a:custGeom>
              <a:avLst/>
              <a:gdLst/>
              <a:ahLst/>
              <a:cxnLst/>
              <a:rect r="r" b="b" t="t" l="l"/>
              <a:pathLst>
                <a:path h="1386619" w="4980605">
                  <a:moveTo>
                    <a:pt x="0" y="0"/>
                  </a:moveTo>
                  <a:lnTo>
                    <a:pt x="4980605" y="0"/>
                  </a:lnTo>
                  <a:lnTo>
                    <a:pt x="4980605" y="1386619"/>
                  </a:lnTo>
                  <a:lnTo>
                    <a:pt x="0" y="1386619"/>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96874" y="1403641"/>
            <a:ext cx="9668426" cy="7479719"/>
            <a:chOff x="0" y="0"/>
            <a:chExt cx="2446322" cy="1892531"/>
          </a:xfrm>
        </p:grpSpPr>
        <p:sp>
          <p:nvSpPr>
            <p:cNvPr name="Freeform 6" id="6"/>
            <p:cNvSpPr/>
            <p:nvPr/>
          </p:nvSpPr>
          <p:spPr>
            <a:xfrm flipH="false" flipV="false" rot="0">
              <a:off x="0" y="0"/>
              <a:ext cx="2446322" cy="1892531"/>
            </a:xfrm>
            <a:custGeom>
              <a:avLst/>
              <a:gdLst/>
              <a:ahLst/>
              <a:cxnLst/>
              <a:rect r="r" b="b" t="t" l="l"/>
              <a:pathLst>
                <a:path h="1892531" w="2446322">
                  <a:moveTo>
                    <a:pt x="0" y="0"/>
                  </a:moveTo>
                  <a:lnTo>
                    <a:pt x="2446322" y="0"/>
                  </a:lnTo>
                  <a:lnTo>
                    <a:pt x="2446322" y="1892531"/>
                  </a:lnTo>
                  <a:lnTo>
                    <a:pt x="0" y="1892531"/>
                  </a:lnTo>
                  <a:close/>
                </a:path>
              </a:pathLst>
            </a:custGeom>
            <a:solidFill>
              <a:srgbClr val="000000"/>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03007" y="1678763"/>
            <a:ext cx="9256159" cy="6929474"/>
          </a:xfrm>
          <a:custGeom>
            <a:avLst/>
            <a:gdLst/>
            <a:ahLst/>
            <a:cxnLst/>
            <a:rect r="r" b="b" t="t" l="l"/>
            <a:pathLst>
              <a:path h="6929474" w="9256159">
                <a:moveTo>
                  <a:pt x="0" y="0"/>
                </a:moveTo>
                <a:lnTo>
                  <a:pt x="9256159" y="0"/>
                </a:lnTo>
                <a:lnTo>
                  <a:pt x="9256159" y="6929474"/>
                </a:lnTo>
                <a:lnTo>
                  <a:pt x="0" y="6929474"/>
                </a:lnTo>
                <a:lnTo>
                  <a:pt x="0" y="0"/>
                </a:lnTo>
                <a:close/>
              </a:path>
            </a:pathLst>
          </a:custGeom>
          <a:blipFill>
            <a:blip r:embed="rId2"/>
            <a:stretch>
              <a:fillRect l="0" t="0" r="0" b="0"/>
            </a:stretch>
          </a:blipFill>
        </p:spPr>
      </p:sp>
      <p:sp>
        <p:nvSpPr>
          <p:cNvPr name="TextBox 9" id="9"/>
          <p:cNvSpPr txBox="true"/>
          <p:nvPr/>
        </p:nvSpPr>
        <p:spPr>
          <a:xfrm rot="0">
            <a:off x="9859166" y="1764488"/>
            <a:ext cx="7829053" cy="1742570"/>
          </a:xfrm>
          <a:prstGeom prst="rect">
            <a:avLst/>
          </a:prstGeom>
        </p:spPr>
        <p:txBody>
          <a:bodyPr anchor="t" rtlCol="false" tIns="0" lIns="0" bIns="0" rIns="0">
            <a:spAutoFit/>
          </a:bodyPr>
          <a:lstStyle/>
          <a:p>
            <a:pPr algn="ctr">
              <a:lnSpc>
                <a:spcPts val="6784"/>
              </a:lnSpc>
            </a:pPr>
            <a:r>
              <a:rPr lang="en-US" sz="6400">
                <a:solidFill>
                  <a:srgbClr val="FFFFFF"/>
                </a:solidFill>
                <a:latin typeface="Montserrat Classic Bold"/>
              </a:rPr>
              <a:t>MACAM MACAM ELEMENT</a:t>
            </a:r>
          </a:p>
        </p:txBody>
      </p:sp>
      <p:sp>
        <p:nvSpPr>
          <p:cNvPr name="TextBox 10" id="10"/>
          <p:cNvSpPr txBox="true"/>
          <p:nvPr/>
        </p:nvSpPr>
        <p:spPr>
          <a:xfrm rot="0">
            <a:off x="10890591" y="5105400"/>
            <a:ext cx="6059241" cy="5449570"/>
          </a:xfrm>
          <a:prstGeom prst="rect">
            <a:avLst/>
          </a:prstGeom>
        </p:spPr>
        <p:txBody>
          <a:bodyPr anchor="t" rtlCol="false" tIns="0" lIns="0" bIns="0" rIns="0">
            <a:spAutoFit/>
          </a:bodyPr>
          <a:lstStyle/>
          <a:p>
            <a:pPr algn="ctr">
              <a:lnSpc>
                <a:spcPts val="3079"/>
              </a:lnSpc>
            </a:pPr>
            <a:r>
              <a:rPr lang="en-US" sz="2199">
                <a:solidFill>
                  <a:srgbClr val="000000"/>
                </a:solidFill>
                <a:latin typeface="Montserrat Classic"/>
              </a:rPr>
              <a:t>Nested html element</a:t>
            </a:r>
          </a:p>
          <a:p>
            <a:pPr algn="ctr">
              <a:lnSpc>
                <a:spcPts val="3079"/>
              </a:lnSpc>
            </a:pPr>
            <a:r>
              <a:rPr lang="en-US" sz="2199">
                <a:solidFill>
                  <a:srgbClr val="000000"/>
                </a:solidFill>
                <a:latin typeface="Montserrat Classic"/>
              </a:rPr>
              <a:t>Elemen HTML dapat disarangkan (artinya elemen dapat berisi elemen lain).</a:t>
            </a:r>
          </a:p>
          <a:p>
            <a:pPr algn="ctr">
              <a:lnSpc>
                <a:spcPts val="3079"/>
              </a:lnSpc>
            </a:pPr>
            <a:r>
              <a:rPr lang="en-US" sz="2199">
                <a:solidFill>
                  <a:srgbClr val="000000"/>
                </a:solidFill>
                <a:latin typeface="Montserrat Classic"/>
              </a:rPr>
              <a:t>Contoh berikut berisi empat elemen HTML (&lt;html&gt;, &lt;body&gt;, &lt;h1&gt; dan &lt;p&gt;):</a:t>
            </a:r>
          </a:p>
          <a:p>
            <a:pPr algn="ctr">
              <a:lnSpc>
                <a:spcPts val="3079"/>
              </a:lnSpc>
            </a:pPr>
          </a:p>
          <a:p>
            <a:pPr algn="ctr">
              <a:lnSpc>
                <a:spcPts val="3079"/>
              </a:lnSpc>
            </a:pPr>
            <a:r>
              <a:rPr lang="en-US" sz="2199">
                <a:solidFill>
                  <a:srgbClr val="000000"/>
                </a:solidFill>
                <a:latin typeface="Montserrat Classic"/>
              </a:rPr>
              <a:t>Empty html element</a:t>
            </a:r>
          </a:p>
          <a:p>
            <a:pPr algn="ctr">
              <a:lnSpc>
                <a:spcPts val="3079"/>
              </a:lnSpc>
            </a:pPr>
            <a:r>
              <a:rPr lang="en-US" sz="2199">
                <a:solidFill>
                  <a:srgbClr val="000000"/>
                </a:solidFill>
                <a:latin typeface="Montserrat Classic"/>
              </a:rPr>
              <a:t>Elemen HTML yang tidak memiliki konten disebut elemen kosong.</a:t>
            </a:r>
          </a:p>
          <a:p>
            <a:pPr algn="ctr">
              <a:lnSpc>
                <a:spcPts val="3079"/>
              </a:lnSpc>
            </a:pPr>
            <a:r>
              <a:rPr lang="en-US" sz="2199">
                <a:solidFill>
                  <a:srgbClr val="000000"/>
                </a:solidFill>
                <a:latin typeface="Montserrat Classic"/>
              </a:rPr>
              <a:t>Tag &lt;br&gt; mendefinisikan jeda baris, dan merupakan elemen kosong tanpa tag penutup</a:t>
            </a:r>
          </a:p>
          <a:p>
            <a:pPr algn="ctr">
              <a:lnSpc>
                <a:spcPts val="3079"/>
              </a:lnSpc>
            </a:pPr>
          </a:p>
          <a:p>
            <a:pPr algn="ctr">
              <a:lnSpc>
                <a:spcPts val="3079"/>
              </a:lnSpc>
            </a:pP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44000" y="-361519"/>
            <a:ext cx="9377874" cy="10712225"/>
            <a:chOff x="0" y="0"/>
            <a:chExt cx="2469893" cy="2821327"/>
          </a:xfrm>
        </p:grpSpPr>
        <p:sp>
          <p:nvSpPr>
            <p:cNvPr name="Freeform 3" id="3"/>
            <p:cNvSpPr/>
            <p:nvPr/>
          </p:nvSpPr>
          <p:spPr>
            <a:xfrm flipH="false" flipV="false" rot="0">
              <a:off x="0" y="0"/>
              <a:ext cx="2469893" cy="2821327"/>
            </a:xfrm>
            <a:custGeom>
              <a:avLst/>
              <a:gdLst/>
              <a:ahLst/>
              <a:cxnLst/>
              <a:rect r="r" b="b" t="t" l="l"/>
              <a:pathLst>
                <a:path h="2821327" w="2469893">
                  <a:moveTo>
                    <a:pt x="0" y="0"/>
                  </a:moveTo>
                  <a:lnTo>
                    <a:pt x="2469893" y="0"/>
                  </a:lnTo>
                  <a:lnTo>
                    <a:pt x="2469893" y="2821327"/>
                  </a:lnTo>
                  <a:lnTo>
                    <a:pt x="0" y="2821327"/>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00495" y="4173866"/>
            <a:ext cx="5873170" cy="2190115"/>
          </a:xfrm>
          <a:prstGeom prst="rect">
            <a:avLst/>
          </a:prstGeom>
        </p:spPr>
        <p:txBody>
          <a:bodyPr anchor="t" rtlCol="false" tIns="0" lIns="0" bIns="0" rIns="0">
            <a:spAutoFit/>
          </a:bodyPr>
          <a:lstStyle/>
          <a:p>
            <a:pPr>
              <a:lnSpc>
                <a:spcPts val="8480"/>
              </a:lnSpc>
            </a:pPr>
            <a:r>
              <a:rPr lang="en-US" sz="8000">
                <a:solidFill>
                  <a:srgbClr val="000000"/>
                </a:solidFill>
                <a:latin typeface="Montserrat Classic Bold"/>
              </a:rPr>
              <a:t>LIST OF CONTENTS</a:t>
            </a:r>
          </a:p>
        </p:txBody>
      </p:sp>
      <p:sp>
        <p:nvSpPr>
          <p:cNvPr name="TextBox 6" id="6"/>
          <p:cNvSpPr txBox="true"/>
          <p:nvPr/>
        </p:nvSpPr>
        <p:spPr>
          <a:xfrm rot="0">
            <a:off x="11229714" y="6478281"/>
            <a:ext cx="4226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DATABASE SERVER1</a:t>
            </a:r>
          </a:p>
        </p:txBody>
      </p:sp>
      <p:sp>
        <p:nvSpPr>
          <p:cNvPr name="TextBox 7" id="7"/>
          <p:cNvSpPr txBox="true"/>
          <p:nvPr/>
        </p:nvSpPr>
        <p:spPr>
          <a:xfrm rot="0">
            <a:off x="9835687" y="6363981"/>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06</a:t>
            </a:r>
          </a:p>
        </p:txBody>
      </p:sp>
      <p:sp>
        <p:nvSpPr>
          <p:cNvPr name="TextBox 8" id="8"/>
          <p:cNvSpPr txBox="true"/>
          <p:nvPr/>
        </p:nvSpPr>
        <p:spPr>
          <a:xfrm rot="0">
            <a:off x="9835687" y="1295586"/>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01</a:t>
            </a:r>
          </a:p>
        </p:txBody>
      </p:sp>
      <p:sp>
        <p:nvSpPr>
          <p:cNvPr name="TextBox 9" id="9"/>
          <p:cNvSpPr txBox="true"/>
          <p:nvPr/>
        </p:nvSpPr>
        <p:spPr>
          <a:xfrm rot="0">
            <a:off x="11229714" y="1409886"/>
            <a:ext cx="4226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INTERNET</a:t>
            </a:r>
          </a:p>
        </p:txBody>
      </p:sp>
      <p:sp>
        <p:nvSpPr>
          <p:cNvPr name="TextBox 10" id="10"/>
          <p:cNvSpPr txBox="true"/>
          <p:nvPr/>
        </p:nvSpPr>
        <p:spPr>
          <a:xfrm rot="0">
            <a:off x="9835687" y="2309265"/>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02</a:t>
            </a:r>
          </a:p>
        </p:txBody>
      </p:sp>
      <p:sp>
        <p:nvSpPr>
          <p:cNvPr name="TextBox 11" id="11"/>
          <p:cNvSpPr txBox="true"/>
          <p:nvPr/>
        </p:nvSpPr>
        <p:spPr>
          <a:xfrm rot="0">
            <a:off x="11229714" y="2423565"/>
            <a:ext cx="4607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WORLD WIDE WEB (WWW)</a:t>
            </a:r>
          </a:p>
        </p:txBody>
      </p:sp>
      <p:sp>
        <p:nvSpPr>
          <p:cNvPr name="TextBox 12" id="12"/>
          <p:cNvSpPr txBox="true"/>
          <p:nvPr/>
        </p:nvSpPr>
        <p:spPr>
          <a:xfrm rot="0">
            <a:off x="9835687" y="3322944"/>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03</a:t>
            </a:r>
          </a:p>
        </p:txBody>
      </p:sp>
      <p:sp>
        <p:nvSpPr>
          <p:cNvPr name="TextBox 13" id="13"/>
          <p:cNvSpPr txBox="true"/>
          <p:nvPr/>
        </p:nvSpPr>
        <p:spPr>
          <a:xfrm rot="0">
            <a:off x="11229714" y="3437244"/>
            <a:ext cx="4226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WEB ARCHITECTURE</a:t>
            </a:r>
          </a:p>
        </p:txBody>
      </p:sp>
      <p:sp>
        <p:nvSpPr>
          <p:cNvPr name="TextBox 14" id="14"/>
          <p:cNvSpPr txBox="true"/>
          <p:nvPr/>
        </p:nvSpPr>
        <p:spPr>
          <a:xfrm rot="0">
            <a:off x="9835687" y="4336623"/>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04</a:t>
            </a:r>
          </a:p>
        </p:txBody>
      </p:sp>
      <p:sp>
        <p:nvSpPr>
          <p:cNvPr name="TextBox 15" id="15"/>
          <p:cNvSpPr txBox="true"/>
          <p:nvPr/>
        </p:nvSpPr>
        <p:spPr>
          <a:xfrm rot="0">
            <a:off x="11229714" y="4450923"/>
            <a:ext cx="4226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SERVER</a:t>
            </a:r>
          </a:p>
        </p:txBody>
      </p:sp>
      <p:sp>
        <p:nvSpPr>
          <p:cNvPr name="TextBox 16" id="16"/>
          <p:cNvSpPr txBox="true"/>
          <p:nvPr/>
        </p:nvSpPr>
        <p:spPr>
          <a:xfrm rot="0">
            <a:off x="9835687" y="5350302"/>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05</a:t>
            </a:r>
          </a:p>
        </p:txBody>
      </p:sp>
      <p:sp>
        <p:nvSpPr>
          <p:cNvPr name="TextBox 17" id="17"/>
          <p:cNvSpPr txBox="true"/>
          <p:nvPr/>
        </p:nvSpPr>
        <p:spPr>
          <a:xfrm rot="0">
            <a:off x="11229714" y="5464602"/>
            <a:ext cx="4226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WEB SERVER</a:t>
            </a:r>
          </a:p>
        </p:txBody>
      </p:sp>
      <p:sp>
        <p:nvSpPr>
          <p:cNvPr name="TextBox 18" id="18"/>
          <p:cNvSpPr txBox="true"/>
          <p:nvPr/>
        </p:nvSpPr>
        <p:spPr>
          <a:xfrm rot="0">
            <a:off x="9835687" y="8391339"/>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08</a:t>
            </a:r>
          </a:p>
        </p:txBody>
      </p:sp>
      <p:sp>
        <p:nvSpPr>
          <p:cNvPr name="TextBox 19" id="19"/>
          <p:cNvSpPr txBox="true"/>
          <p:nvPr/>
        </p:nvSpPr>
        <p:spPr>
          <a:xfrm rot="0">
            <a:off x="11229714" y="8505639"/>
            <a:ext cx="4226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HTTP PROTOCOL</a:t>
            </a:r>
          </a:p>
        </p:txBody>
      </p:sp>
      <p:sp>
        <p:nvSpPr>
          <p:cNvPr name="TextBox 20" id="20"/>
          <p:cNvSpPr txBox="true"/>
          <p:nvPr/>
        </p:nvSpPr>
        <p:spPr>
          <a:xfrm rot="0">
            <a:off x="11229714" y="7491960"/>
            <a:ext cx="4226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WEB BROWSER</a:t>
            </a:r>
          </a:p>
        </p:txBody>
      </p:sp>
      <p:sp>
        <p:nvSpPr>
          <p:cNvPr name="TextBox 21" id="21"/>
          <p:cNvSpPr txBox="true"/>
          <p:nvPr/>
        </p:nvSpPr>
        <p:spPr>
          <a:xfrm rot="0">
            <a:off x="9835687" y="7377660"/>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07</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5078" y="-191351"/>
            <a:ext cx="18910736" cy="5264818"/>
            <a:chOff x="0" y="0"/>
            <a:chExt cx="4980605" cy="1386619"/>
          </a:xfrm>
        </p:grpSpPr>
        <p:sp>
          <p:nvSpPr>
            <p:cNvPr name="Freeform 3" id="3"/>
            <p:cNvSpPr/>
            <p:nvPr/>
          </p:nvSpPr>
          <p:spPr>
            <a:xfrm flipH="false" flipV="false" rot="0">
              <a:off x="0" y="0"/>
              <a:ext cx="4980605" cy="1386619"/>
            </a:xfrm>
            <a:custGeom>
              <a:avLst/>
              <a:gdLst/>
              <a:ahLst/>
              <a:cxnLst/>
              <a:rect r="r" b="b" t="t" l="l"/>
              <a:pathLst>
                <a:path h="1386619" w="4980605">
                  <a:moveTo>
                    <a:pt x="0" y="0"/>
                  </a:moveTo>
                  <a:lnTo>
                    <a:pt x="4980605" y="0"/>
                  </a:lnTo>
                  <a:lnTo>
                    <a:pt x="4980605" y="1386619"/>
                  </a:lnTo>
                  <a:lnTo>
                    <a:pt x="0" y="1386619"/>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55718" y="841232"/>
            <a:ext cx="7660861" cy="3917910"/>
            <a:chOff x="0" y="0"/>
            <a:chExt cx="1938364" cy="991316"/>
          </a:xfrm>
        </p:grpSpPr>
        <p:sp>
          <p:nvSpPr>
            <p:cNvPr name="Freeform 6" id="6"/>
            <p:cNvSpPr/>
            <p:nvPr/>
          </p:nvSpPr>
          <p:spPr>
            <a:xfrm flipH="false" flipV="false" rot="0">
              <a:off x="0" y="0"/>
              <a:ext cx="1938364" cy="991316"/>
            </a:xfrm>
            <a:custGeom>
              <a:avLst/>
              <a:gdLst/>
              <a:ahLst/>
              <a:cxnLst/>
              <a:rect r="r" b="b" t="t" l="l"/>
              <a:pathLst>
                <a:path h="991316" w="1938364">
                  <a:moveTo>
                    <a:pt x="0" y="0"/>
                  </a:moveTo>
                  <a:lnTo>
                    <a:pt x="1938364" y="0"/>
                  </a:lnTo>
                  <a:lnTo>
                    <a:pt x="1938364" y="991316"/>
                  </a:lnTo>
                  <a:lnTo>
                    <a:pt x="0" y="991316"/>
                  </a:lnTo>
                  <a:close/>
                </a:path>
              </a:pathLst>
            </a:custGeom>
            <a:solidFill>
              <a:srgbClr val="000000"/>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171421" y="5535771"/>
            <a:ext cx="7660861" cy="3917910"/>
            <a:chOff x="0" y="0"/>
            <a:chExt cx="1938364" cy="991316"/>
          </a:xfrm>
        </p:grpSpPr>
        <p:sp>
          <p:nvSpPr>
            <p:cNvPr name="Freeform 9" id="9"/>
            <p:cNvSpPr/>
            <p:nvPr/>
          </p:nvSpPr>
          <p:spPr>
            <a:xfrm flipH="false" flipV="false" rot="0">
              <a:off x="0" y="0"/>
              <a:ext cx="1938364" cy="991316"/>
            </a:xfrm>
            <a:custGeom>
              <a:avLst/>
              <a:gdLst/>
              <a:ahLst/>
              <a:cxnLst/>
              <a:rect r="r" b="b" t="t" l="l"/>
              <a:pathLst>
                <a:path h="991316" w="1938364">
                  <a:moveTo>
                    <a:pt x="0" y="0"/>
                  </a:moveTo>
                  <a:lnTo>
                    <a:pt x="1938364" y="0"/>
                  </a:lnTo>
                  <a:lnTo>
                    <a:pt x="1938364" y="991316"/>
                  </a:lnTo>
                  <a:lnTo>
                    <a:pt x="0" y="991316"/>
                  </a:lnTo>
                  <a:close/>
                </a:path>
              </a:pathLst>
            </a:custGeom>
            <a:solidFill>
              <a:srgbClr val="000000"/>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70908" y="1040863"/>
            <a:ext cx="7230481" cy="3518647"/>
            <a:chOff x="0" y="0"/>
            <a:chExt cx="9640641" cy="4691529"/>
          </a:xfrm>
        </p:grpSpPr>
        <p:pic>
          <p:nvPicPr>
            <p:cNvPr name="Picture 12" id="12"/>
            <p:cNvPicPr>
              <a:picLocks noChangeAspect="true"/>
            </p:cNvPicPr>
            <p:nvPr/>
          </p:nvPicPr>
          <p:blipFill>
            <a:blip r:embed="rId2"/>
            <a:srcRect l="0" t="13367" r="0" b="13367"/>
            <a:stretch>
              <a:fillRect/>
            </a:stretch>
          </p:blipFill>
          <p:spPr>
            <a:xfrm flipH="false" flipV="false">
              <a:off x="0" y="0"/>
              <a:ext cx="9640641" cy="4691529"/>
            </a:xfrm>
            <a:prstGeom prst="rect">
              <a:avLst/>
            </a:prstGeom>
          </p:spPr>
        </p:pic>
      </p:grpSp>
      <p:grpSp>
        <p:nvGrpSpPr>
          <p:cNvPr name="Group 13" id="13"/>
          <p:cNvGrpSpPr/>
          <p:nvPr/>
        </p:nvGrpSpPr>
        <p:grpSpPr>
          <a:xfrm rot="0">
            <a:off x="9386611" y="5735402"/>
            <a:ext cx="7230481" cy="3518647"/>
            <a:chOff x="0" y="0"/>
            <a:chExt cx="9640641" cy="4691529"/>
          </a:xfrm>
        </p:grpSpPr>
        <p:pic>
          <p:nvPicPr>
            <p:cNvPr name="Picture 14" id="14"/>
            <p:cNvPicPr>
              <a:picLocks noChangeAspect="true"/>
            </p:cNvPicPr>
            <p:nvPr/>
          </p:nvPicPr>
          <p:blipFill>
            <a:blip r:embed="rId3"/>
            <a:srcRect l="1988" t="0" r="1988" b="14145"/>
            <a:stretch>
              <a:fillRect/>
            </a:stretch>
          </p:blipFill>
          <p:spPr>
            <a:xfrm flipH="false" flipV="false">
              <a:off x="0" y="0"/>
              <a:ext cx="9640641" cy="4691529"/>
            </a:xfrm>
            <a:prstGeom prst="rect">
              <a:avLst/>
            </a:prstGeom>
          </p:spPr>
        </p:pic>
      </p:grpSp>
      <p:sp>
        <p:nvSpPr>
          <p:cNvPr name="TextBox 15" id="15"/>
          <p:cNvSpPr txBox="true"/>
          <p:nvPr/>
        </p:nvSpPr>
        <p:spPr>
          <a:xfrm rot="0">
            <a:off x="9848409" y="2295693"/>
            <a:ext cx="7829053" cy="1113763"/>
          </a:xfrm>
          <a:prstGeom prst="rect">
            <a:avLst/>
          </a:prstGeom>
        </p:spPr>
        <p:txBody>
          <a:bodyPr anchor="t" rtlCol="false" tIns="0" lIns="0" bIns="0" rIns="0">
            <a:spAutoFit/>
          </a:bodyPr>
          <a:lstStyle/>
          <a:p>
            <a:pPr algn="ctr">
              <a:lnSpc>
                <a:spcPts val="8480"/>
              </a:lnSpc>
            </a:pPr>
            <a:r>
              <a:rPr lang="en-US" sz="8000">
                <a:solidFill>
                  <a:srgbClr val="FFFFFF"/>
                </a:solidFill>
                <a:latin typeface="Montserrat Classic Bold"/>
              </a:rPr>
              <a:t>JAVA SCRIPT</a:t>
            </a:r>
          </a:p>
        </p:txBody>
      </p:sp>
      <p:sp>
        <p:nvSpPr>
          <p:cNvPr name="TextBox 16" id="16"/>
          <p:cNvSpPr txBox="true"/>
          <p:nvPr/>
        </p:nvSpPr>
        <p:spPr>
          <a:xfrm rot="0">
            <a:off x="1455718" y="6313153"/>
            <a:ext cx="6059241" cy="2325045"/>
          </a:xfrm>
          <a:prstGeom prst="rect">
            <a:avLst/>
          </a:prstGeom>
        </p:spPr>
        <p:txBody>
          <a:bodyPr anchor="t" rtlCol="false" tIns="0" lIns="0" bIns="0" rIns="0">
            <a:spAutoFit/>
          </a:bodyPr>
          <a:lstStyle/>
          <a:p>
            <a:pPr algn="ctr">
              <a:lnSpc>
                <a:spcPts val="3079"/>
              </a:lnSpc>
            </a:pPr>
            <a:r>
              <a:rPr lang="en-US" sz="2199">
                <a:solidFill>
                  <a:srgbClr val="000000"/>
                </a:solidFill>
                <a:latin typeface="Montserrat Classic"/>
              </a:rPr>
              <a:t>JavaScript adalah bahasa pemrograman yang digunakan dalam pengembangan website agar lebih dinamis dan interaktif. Selain membuat web jadi lebih dinamis dan interaktif, JS digunakan juga untuk proses logika data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25728"/>
            <a:ext cx="7871101" cy="1927063"/>
          </a:xfrm>
          <a:prstGeom prst="rect">
            <a:avLst/>
          </a:prstGeom>
        </p:spPr>
        <p:txBody>
          <a:bodyPr anchor="t" rtlCol="false" tIns="0" lIns="0" bIns="0" rIns="0">
            <a:spAutoFit/>
          </a:bodyPr>
          <a:lstStyle/>
          <a:p>
            <a:pPr>
              <a:lnSpc>
                <a:spcPts val="5000"/>
              </a:lnSpc>
            </a:pPr>
            <a:r>
              <a:rPr lang="en-US" sz="5000">
                <a:solidFill>
                  <a:srgbClr val="000000"/>
                </a:solidFill>
                <a:latin typeface="Montserrat Classic Bold"/>
              </a:rPr>
              <a:t>TOOLS YANG PERLU DIPERSIAPKAN</a:t>
            </a:r>
          </a:p>
          <a:p>
            <a:pPr>
              <a:lnSpc>
                <a:spcPts val="5000"/>
              </a:lnSpc>
            </a:pPr>
          </a:p>
        </p:txBody>
      </p:sp>
      <p:sp>
        <p:nvSpPr>
          <p:cNvPr name="TextBox 3" id="3"/>
          <p:cNvSpPr txBox="true"/>
          <p:nvPr/>
        </p:nvSpPr>
        <p:spPr>
          <a:xfrm rot="0">
            <a:off x="1028700" y="2265367"/>
            <a:ext cx="6433982" cy="2657204"/>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Montserrat Classic"/>
              </a:rPr>
              <a:t>Web Browser (Google Chrome, Firefox, Opera, dll)</a:t>
            </a:r>
          </a:p>
          <a:p>
            <a:pPr marL="647700" indent="-323850" lvl="1">
              <a:lnSpc>
                <a:spcPts val="4200"/>
              </a:lnSpc>
              <a:buFont typeface="Arial"/>
              <a:buChar char="•"/>
            </a:pPr>
            <a:r>
              <a:rPr lang="en-US" sz="3000">
                <a:solidFill>
                  <a:srgbClr val="000000"/>
                </a:solidFill>
                <a:latin typeface="Montserrat Classic"/>
              </a:rPr>
              <a:t>Teks Editor (VS Code)</a:t>
            </a:r>
          </a:p>
          <a:p>
            <a:pPr marL="647700" indent="-323850" lvl="1">
              <a:lnSpc>
                <a:spcPts val="4200"/>
              </a:lnSpc>
              <a:buFont typeface="Arial"/>
              <a:buChar char="•"/>
            </a:pPr>
            <a:r>
              <a:rPr lang="en-US" sz="3000" u="sng">
                <a:solidFill>
                  <a:srgbClr val="000000"/>
                </a:solidFill>
                <a:latin typeface="Montserrat Classic"/>
                <a:hlinkClick r:id="rId2" tooltip="https://nodejs.org/"/>
              </a:rPr>
              <a:t>Node js</a:t>
            </a:r>
            <a:r>
              <a:rPr lang="en-US" sz="3000">
                <a:solidFill>
                  <a:srgbClr val="000000"/>
                </a:solidFill>
                <a:latin typeface="Montserrat Classic"/>
              </a:rPr>
              <a:t> </a:t>
            </a:r>
          </a:p>
          <a:p>
            <a:pPr>
              <a:lnSpc>
                <a:spcPts val="4200"/>
              </a:lnSpc>
            </a:pPr>
          </a:p>
        </p:txBody>
      </p:sp>
      <p:grpSp>
        <p:nvGrpSpPr>
          <p:cNvPr name="Group 4" id="4"/>
          <p:cNvGrpSpPr/>
          <p:nvPr/>
        </p:nvGrpSpPr>
        <p:grpSpPr>
          <a:xfrm rot="0">
            <a:off x="9052059" y="344334"/>
            <a:ext cx="9235941" cy="10287000"/>
            <a:chOff x="0" y="0"/>
            <a:chExt cx="2432511" cy="2709333"/>
          </a:xfrm>
        </p:grpSpPr>
        <p:sp>
          <p:nvSpPr>
            <p:cNvPr name="Freeform 5" id="5"/>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4C64BB"/>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036516" y="3972703"/>
            <a:ext cx="5004812" cy="552450"/>
          </a:xfrm>
          <a:prstGeom prst="rect">
            <a:avLst/>
          </a:prstGeom>
        </p:spPr>
        <p:txBody>
          <a:bodyPr anchor="t" rtlCol="false" tIns="0" lIns="0" bIns="0" rIns="0">
            <a:spAutoFit/>
          </a:bodyPr>
          <a:lstStyle/>
          <a:p>
            <a:pPr algn="l" marL="0" indent="0" lvl="1">
              <a:lnSpc>
                <a:spcPts val="4500"/>
              </a:lnSpc>
              <a:spcBef>
                <a:spcPct val="0"/>
              </a:spcBef>
            </a:pPr>
          </a:p>
        </p:txBody>
      </p:sp>
      <p:sp>
        <p:nvSpPr>
          <p:cNvPr name="TextBox 8" id="8"/>
          <p:cNvSpPr txBox="true"/>
          <p:nvPr/>
        </p:nvSpPr>
        <p:spPr>
          <a:xfrm rot="0">
            <a:off x="9903692" y="2099824"/>
            <a:ext cx="1504436" cy="1257219"/>
          </a:xfrm>
          <a:prstGeom prst="rect">
            <a:avLst/>
          </a:prstGeom>
        </p:spPr>
        <p:txBody>
          <a:bodyPr anchor="t" rtlCol="false" tIns="0" lIns="0" bIns="0" rIns="0">
            <a:spAutoFit/>
          </a:bodyPr>
          <a:lstStyle/>
          <a:p>
            <a:pPr algn="ctr" marL="0" indent="0" lvl="1">
              <a:lnSpc>
                <a:spcPts val="10499"/>
              </a:lnSpc>
              <a:spcBef>
                <a:spcPct val="0"/>
              </a:spcBef>
            </a:pPr>
            <a:r>
              <a:rPr lang="en-US" sz="6999">
                <a:solidFill>
                  <a:srgbClr val="FFFFFF"/>
                </a:solidFill>
                <a:latin typeface="Montserrat Classic"/>
              </a:rPr>
              <a:t>01</a:t>
            </a:r>
          </a:p>
        </p:txBody>
      </p:sp>
      <p:sp>
        <p:nvSpPr>
          <p:cNvPr name="TextBox 9" id="9"/>
          <p:cNvSpPr txBox="true"/>
          <p:nvPr/>
        </p:nvSpPr>
        <p:spPr>
          <a:xfrm rot="0">
            <a:off x="11644703" y="2738470"/>
            <a:ext cx="3612632" cy="888838"/>
          </a:xfrm>
          <a:prstGeom prst="rect">
            <a:avLst/>
          </a:prstGeom>
        </p:spPr>
        <p:txBody>
          <a:bodyPr anchor="t" rtlCol="false" tIns="0" lIns="0" bIns="0" rIns="0">
            <a:spAutoFit/>
          </a:bodyPr>
          <a:lstStyle/>
          <a:p>
            <a:pPr>
              <a:lnSpc>
                <a:spcPts val="4200"/>
              </a:lnSpc>
            </a:pPr>
            <a:r>
              <a:rPr lang="en-US" sz="3000">
                <a:solidFill>
                  <a:srgbClr val="FFFFFF"/>
                </a:solidFill>
                <a:latin typeface="Montserrat Classic"/>
              </a:rPr>
              <a:t>General Purpose</a:t>
            </a:r>
          </a:p>
          <a:p>
            <a:pPr algn="l" marL="0" indent="0" lvl="0">
              <a:lnSpc>
                <a:spcPts val="2800"/>
              </a:lnSpc>
            </a:pPr>
          </a:p>
        </p:txBody>
      </p:sp>
      <p:sp>
        <p:nvSpPr>
          <p:cNvPr name="TextBox 10" id="10"/>
          <p:cNvSpPr txBox="true"/>
          <p:nvPr/>
        </p:nvSpPr>
        <p:spPr>
          <a:xfrm rot="0">
            <a:off x="11905656" y="1114425"/>
            <a:ext cx="5135672" cy="744778"/>
          </a:xfrm>
          <a:prstGeom prst="rect">
            <a:avLst/>
          </a:prstGeom>
        </p:spPr>
        <p:txBody>
          <a:bodyPr anchor="t" rtlCol="false" tIns="0" lIns="0" bIns="0" rIns="0">
            <a:spAutoFit/>
          </a:bodyPr>
          <a:lstStyle/>
          <a:p>
            <a:pPr>
              <a:lnSpc>
                <a:spcPts val="5610"/>
              </a:lnSpc>
            </a:pPr>
            <a:r>
              <a:rPr lang="en-US" sz="5500">
                <a:solidFill>
                  <a:srgbClr val="FFFFFF"/>
                </a:solidFill>
                <a:latin typeface="Montserrat Classic Bold"/>
              </a:rPr>
              <a:t>MANFAAT</a:t>
            </a:r>
          </a:p>
        </p:txBody>
      </p:sp>
      <p:sp>
        <p:nvSpPr>
          <p:cNvPr name="TextBox 11" id="11"/>
          <p:cNvSpPr txBox="true"/>
          <p:nvPr/>
        </p:nvSpPr>
        <p:spPr>
          <a:xfrm rot="0">
            <a:off x="9705429" y="3567931"/>
            <a:ext cx="1900962" cy="1257219"/>
          </a:xfrm>
          <a:prstGeom prst="rect">
            <a:avLst/>
          </a:prstGeom>
        </p:spPr>
        <p:txBody>
          <a:bodyPr anchor="t" rtlCol="false" tIns="0" lIns="0" bIns="0" rIns="0">
            <a:spAutoFit/>
          </a:bodyPr>
          <a:lstStyle/>
          <a:p>
            <a:pPr algn="ctr" marL="0" indent="0" lvl="1">
              <a:lnSpc>
                <a:spcPts val="10499"/>
              </a:lnSpc>
              <a:spcBef>
                <a:spcPct val="0"/>
              </a:spcBef>
            </a:pPr>
            <a:r>
              <a:rPr lang="en-US" sz="6999">
                <a:solidFill>
                  <a:srgbClr val="FFFFFF"/>
                </a:solidFill>
                <a:latin typeface="Montserrat Classic"/>
              </a:rPr>
              <a:t>02</a:t>
            </a:r>
          </a:p>
        </p:txBody>
      </p:sp>
      <p:sp>
        <p:nvSpPr>
          <p:cNvPr name="TextBox 12" id="12"/>
          <p:cNvSpPr txBox="true"/>
          <p:nvPr/>
        </p:nvSpPr>
        <p:spPr>
          <a:xfrm rot="0">
            <a:off x="11644703" y="4229878"/>
            <a:ext cx="4564818" cy="523821"/>
          </a:xfrm>
          <a:prstGeom prst="rect">
            <a:avLst/>
          </a:prstGeom>
        </p:spPr>
        <p:txBody>
          <a:bodyPr anchor="t" rtlCol="false" tIns="0" lIns="0" bIns="0" rIns="0">
            <a:spAutoFit/>
          </a:bodyPr>
          <a:lstStyle/>
          <a:p>
            <a:pPr algn="l" marL="0" indent="0" lvl="0">
              <a:lnSpc>
                <a:spcPts val="4200"/>
              </a:lnSpc>
            </a:pPr>
            <a:r>
              <a:rPr lang="en-US" sz="3000">
                <a:solidFill>
                  <a:srgbClr val="FFFFFF"/>
                </a:solidFill>
                <a:latin typeface="Montserrat Classic"/>
              </a:rPr>
              <a:t>Mudah untuk dipelajari</a:t>
            </a:r>
          </a:p>
        </p:txBody>
      </p:sp>
      <p:sp>
        <p:nvSpPr>
          <p:cNvPr name="TextBox 13" id="13"/>
          <p:cNvSpPr txBox="true"/>
          <p:nvPr/>
        </p:nvSpPr>
        <p:spPr>
          <a:xfrm rot="0">
            <a:off x="9903692" y="5034700"/>
            <a:ext cx="1504436" cy="1257219"/>
          </a:xfrm>
          <a:prstGeom prst="rect">
            <a:avLst/>
          </a:prstGeom>
        </p:spPr>
        <p:txBody>
          <a:bodyPr anchor="t" rtlCol="false" tIns="0" lIns="0" bIns="0" rIns="0">
            <a:spAutoFit/>
          </a:bodyPr>
          <a:lstStyle/>
          <a:p>
            <a:pPr algn="ctr" marL="0" indent="0" lvl="1">
              <a:lnSpc>
                <a:spcPts val="10499"/>
              </a:lnSpc>
              <a:spcBef>
                <a:spcPct val="0"/>
              </a:spcBef>
            </a:pPr>
            <a:r>
              <a:rPr lang="en-US" sz="6999">
                <a:solidFill>
                  <a:srgbClr val="FFFFFF"/>
                </a:solidFill>
                <a:latin typeface="Montserrat Classic"/>
              </a:rPr>
              <a:t>03</a:t>
            </a:r>
          </a:p>
        </p:txBody>
      </p:sp>
      <p:sp>
        <p:nvSpPr>
          <p:cNvPr name="TextBox 14" id="14"/>
          <p:cNvSpPr txBox="true"/>
          <p:nvPr/>
        </p:nvSpPr>
        <p:spPr>
          <a:xfrm rot="0">
            <a:off x="11606391" y="5643432"/>
            <a:ext cx="4080829" cy="1422183"/>
          </a:xfrm>
          <a:prstGeom prst="rect">
            <a:avLst/>
          </a:prstGeom>
        </p:spPr>
        <p:txBody>
          <a:bodyPr anchor="t" rtlCol="false" tIns="0" lIns="0" bIns="0" rIns="0">
            <a:spAutoFit/>
          </a:bodyPr>
          <a:lstStyle/>
          <a:p>
            <a:pPr>
              <a:lnSpc>
                <a:spcPts val="4200"/>
              </a:lnSpc>
            </a:pPr>
            <a:r>
              <a:rPr lang="en-US" sz="3000">
                <a:solidFill>
                  <a:srgbClr val="FFFFFF"/>
                </a:solidFill>
                <a:latin typeface="Montserrat Classic"/>
              </a:rPr>
              <a:t>Sangat Powerfull</a:t>
            </a:r>
          </a:p>
          <a:p>
            <a:pPr>
              <a:lnSpc>
                <a:spcPts val="4200"/>
              </a:lnSpc>
            </a:pPr>
          </a:p>
          <a:p>
            <a:pPr algn="l" marL="0" indent="0" lvl="0">
              <a:lnSpc>
                <a:spcPts val="2800"/>
              </a:lnSpc>
            </a:pPr>
          </a:p>
        </p:txBody>
      </p:sp>
      <p:sp>
        <p:nvSpPr>
          <p:cNvPr name="TextBox 15" id="15"/>
          <p:cNvSpPr txBox="true"/>
          <p:nvPr/>
        </p:nvSpPr>
        <p:spPr>
          <a:xfrm rot="0">
            <a:off x="9903692" y="6501469"/>
            <a:ext cx="1504436" cy="1257219"/>
          </a:xfrm>
          <a:prstGeom prst="rect">
            <a:avLst/>
          </a:prstGeom>
        </p:spPr>
        <p:txBody>
          <a:bodyPr anchor="t" rtlCol="false" tIns="0" lIns="0" bIns="0" rIns="0">
            <a:spAutoFit/>
          </a:bodyPr>
          <a:lstStyle/>
          <a:p>
            <a:pPr algn="ctr" marL="0" indent="0" lvl="1">
              <a:lnSpc>
                <a:spcPts val="10499"/>
              </a:lnSpc>
              <a:spcBef>
                <a:spcPct val="0"/>
              </a:spcBef>
            </a:pPr>
            <a:r>
              <a:rPr lang="en-US" sz="6999">
                <a:solidFill>
                  <a:srgbClr val="FFFFFF"/>
                </a:solidFill>
                <a:latin typeface="Montserrat Classic"/>
              </a:rPr>
              <a:t>04</a:t>
            </a:r>
          </a:p>
        </p:txBody>
      </p:sp>
      <p:sp>
        <p:nvSpPr>
          <p:cNvPr name="TextBox 16" id="16"/>
          <p:cNvSpPr txBox="true"/>
          <p:nvPr/>
        </p:nvSpPr>
        <p:spPr>
          <a:xfrm rot="0">
            <a:off x="9903692" y="7968238"/>
            <a:ext cx="1504436" cy="1257219"/>
          </a:xfrm>
          <a:prstGeom prst="rect">
            <a:avLst/>
          </a:prstGeom>
        </p:spPr>
        <p:txBody>
          <a:bodyPr anchor="t" rtlCol="false" tIns="0" lIns="0" bIns="0" rIns="0">
            <a:spAutoFit/>
          </a:bodyPr>
          <a:lstStyle/>
          <a:p>
            <a:pPr algn="ctr" marL="0" indent="0" lvl="1">
              <a:lnSpc>
                <a:spcPts val="10499"/>
              </a:lnSpc>
              <a:spcBef>
                <a:spcPct val="0"/>
              </a:spcBef>
            </a:pPr>
            <a:r>
              <a:rPr lang="en-US" sz="6999">
                <a:solidFill>
                  <a:srgbClr val="FFFFFF"/>
                </a:solidFill>
                <a:latin typeface="Montserrat Classic"/>
              </a:rPr>
              <a:t>05</a:t>
            </a:r>
          </a:p>
        </p:txBody>
      </p:sp>
      <p:sp>
        <p:nvSpPr>
          <p:cNvPr name="TextBox 17" id="17"/>
          <p:cNvSpPr txBox="true"/>
          <p:nvPr/>
        </p:nvSpPr>
        <p:spPr>
          <a:xfrm rot="0">
            <a:off x="11666194" y="7014258"/>
            <a:ext cx="5614597" cy="1422183"/>
          </a:xfrm>
          <a:prstGeom prst="rect">
            <a:avLst/>
          </a:prstGeom>
        </p:spPr>
        <p:txBody>
          <a:bodyPr anchor="t" rtlCol="false" tIns="0" lIns="0" bIns="0" rIns="0">
            <a:spAutoFit/>
          </a:bodyPr>
          <a:lstStyle/>
          <a:p>
            <a:pPr>
              <a:lnSpc>
                <a:spcPts val="4200"/>
              </a:lnSpc>
            </a:pPr>
            <a:r>
              <a:rPr lang="en-US" sz="3000">
                <a:solidFill>
                  <a:srgbClr val="FFFFFF"/>
                </a:solidFill>
                <a:latin typeface="Montserrat Classic"/>
              </a:rPr>
              <a:t>Banyak perusahaan yang mengimplementasikan JS</a:t>
            </a:r>
          </a:p>
          <a:p>
            <a:pPr algn="l" marL="0" indent="0" lvl="0">
              <a:lnSpc>
                <a:spcPts val="2800"/>
              </a:lnSpc>
            </a:pPr>
          </a:p>
        </p:txBody>
      </p:sp>
      <p:sp>
        <p:nvSpPr>
          <p:cNvPr name="TextBox 18" id="18"/>
          <p:cNvSpPr txBox="true"/>
          <p:nvPr/>
        </p:nvSpPr>
        <p:spPr>
          <a:xfrm rot="0">
            <a:off x="11666194" y="8630184"/>
            <a:ext cx="5614597" cy="1422183"/>
          </a:xfrm>
          <a:prstGeom prst="rect">
            <a:avLst/>
          </a:prstGeom>
        </p:spPr>
        <p:txBody>
          <a:bodyPr anchor="t" rtlCol="false" tIns="0" lIns="0" bIns="0" rIns="0">
            <a:spAutoFit/>
          </a:bodyPr>
          <a:lstStyle/>
          <a:p>
            <a:pPr>
              <a:lnSpc>
                <a:spcPts val="4200"/>
              </a:lnSpc>
            </a:pPr>
            <a:r>
              <a:rPr lang="en-US" sz="3000">
                <a:solidFill>
                  <a:srgbClr val="FFFFFF"/>
                </a:solidFill>
                <a:latin typeface="Montserrat Classic"/>
              </a:rPr>
              <a:t>Dukungan Komunitas</a:t>
            </a:r>
          </a:p>
          <a:p>
            <a:pPr>
              <a:lnSpc>
                <a:spcPts val="4200"/>
              </a:lnSpc>
            </a:pPr>
          </a:p>
          <a:p>
            <a:pPr algn="l" marL="0" indent="0" lvl="0">
              <a:lnSpc>
                <a:spcPts val="2800"/>
              </a:lnSpc>
            </a:pPr>
          </a:p>
        </p:txBody>
      </p:sp>
      <p:sp>
        <p:nvSpPr>
          <p:cNvPr name="TextBox 19" id="19"/>
          <p:cNvSpPr txBox="true"/>
          <p:nvPr/>
        </p:nvSpPr>
        <p:spPr>
          <a:xfrm rot="0">
            <a:off x="1028700" y="5138553"/>
            <a:ext cx="7871101" cy="669871"/>
          </a:xfrm>
          <a:prstGeom prst="rect">
            <a:avLst/>
          </a:prstGeom>
        </p:spPr>
        <p:txBody>
          <a:bodyPr anchor="t" rtlCol="false" tIns="0" lIns="0" bIns="0" rIns="0">
            <a:spAutoFit/>
          </a:bodyPr>
          <a:lstStyle/>
          <a:p>
            <a:pPr>
              <a:lnSpc>
                <a:spcPts val="5000"/>
              </a:lnSpc>
            </a:pPr>
            <a:r>
              <a:rPr lang="en-US" sz="5000">
                <a:solidFill>
                  <a:srgbClr val="000000"/>
                </a:solidFill>
                <a:latin typeface="Montserrat Classic Bold"/>
              </a:rPr>
              <a:t>FUNGSI</a:t>
            </a:r>
          </a:p>
        </p:txBody>
      </p:sp>
      <p:sp>
        <p:nvSpPr>
          <p:cNvPr name="TextBox 20" id="20"/>
          <p:cNvSpPr txBox="true"/>
          <p:nvPr/>
        </p:nvSpPr>
        <p:spPr>
          <a:xfrm rot="0">
            <a:off x="1028700" y="6225244"/>
            <a:ext cx="6433982" cy="3723896"/>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Montserrat Classic"/>
              </a:rPr>
              <a:t>Membuat Website Lebih Menarik </a:t>
            </a:r>
          </a:p>
          <a:p>
            <a:pPr marL="647700" indent="-323850" lvl="1">
              <a:lnSpc>
                <a:spcPts val="4200"/>
              </a:lnSpc>
              <a:buFont typeface="Arial"/>
              <a:buChar char="•"/>
            </a:pPr>
            <a:r>
              <a:rPr lang="en-US" sz="3000">
                <a:solidFill>
                  <a:srgbClr val="000000"/>
                </a:solidFill>
                <a:latin typeface="Montserrat Classic"/>
              </a:rPr>
              <a:t>Menciptakan Aplikasi Mobile </a:t>
            </a:r>
          </a:p>
          <a:p>
            <a:pPr marL="647700" indent="-323850" lvl="1">
              <a:lnSpc>
                <a:spcPts val="4200"/>
              </a:lnSpc>
              <a:buFont typeface="Arial"/>
              <a:buChar char="•"/>
            </a:pPr>
            <a:r>
              <a:rPr lang="en-US" sz="3000">
                <a:solidFill>
                  <a:srgbClr val="000000"/>
                </a:solidFill>
                <a:latin typeface="Montserrat Classic"/>
              </a:rPr>
              <a:t>Mengembangkan Game Berbasis Web Browser </a:t>
            </a:r>
          </a:p>
          <a:p>
            <a:pPr marL="647700" indent="-323850" lvl="1">
              <a:lnSpc>
                <a:spcPts val="4200"/>
              </a:lnSpc>
              <a:buFont typeface="Arial"/>
              <a:buChar char="•"/>
            </a:pPr>
            <a:r>
              <a:rPr lang="en-US" sz="3000">
                <a:solidFill>
                  <a:srgbClr val="000000"/>
                </a:solidFill>
                <a:latin typeface="Montserrat Classic"/>
              </a:rPr>
              <a:t>Menjalankan Web Server </a:t>
            </a:r>
          </a:p>
          <a:p>
            <a:pPr>
              <a:lnSpc>
                <a:spcPts val="4200"/>
              </a:lnSpc>
            </a:pP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3028950"/>
            <a:ext cx="18288000" cy="7258050"/>
            <a:chOff x="0" y="0"/>
            <a:chExt cx="6671512" cy="2647756"/>
          </a:xfrm>
        </p:grpSpPr>
        <p:sp>
          <p:nvSpPr>
            <p:cNvPr name="Freeform 3" id="3"/>
            <p:cNvSpPr/>
            <p:nvPr/>
          </p:nvSpPr>
          <p:spPr>
            <a:xfrm flipH="false" flipV="false" rot="0">
              <a:off x="0" y="0"/>
              <a:ext cx="6671512" cy="2647756"/>
            </a:xfrm>
            <a:custGeom>
              <a:avLst/>
              <a:gdLst/>
              <a:ahLst/>
              <a:cxnLst/>
              <a:rect r="r" b="b" t="t" l="l"/>
              <a:pathLst>
                <a:path h="2647756" w="6671512">
                  <a:moveTo>
                    <a:pt x="0" y="0"/>
                  </a:moveTo>
                  <a:lnTo>
                    <a:pt x="6671512" y="0"/>
                  </a:lnTo>
                  <a:lnTo>
                    <a:pt x="6671512" y="2647756"/>
                  </a:lnTo>
                  <a:lnTo>
                    <a:pt x="0" y="2647756"/>
                  </a:lnTo>
                  <a:close/>
                </a:path>
              </a:pathLst>
            </a:custGeom>
            <a:solidFill>
              <a:srgbClr val="4C64BB"/>
            </a:solidFill>
          </p:spPr>
        </p:sp>
      </p:grpSp>
      <p:grpSp>
        <p:nvGrpSpPr>
          <p:cNvPr name="Group 4" id="4"/>
          <p:cNvGrpSpPr/>
          <p:nvPr/>
        </p:nvGrpSpPr>
        <p:grpSpPr>
          <a:xfrm rot="0">
            <a:off x="0" y="4055969"/>
            <a:ext cx="18288000" cy="764684"/>
            <a:chOff x="0" y="0"/>
            <a:chExt cx="6671512" cy="278959"/>
          </a:xfrm>
        </p:grpSpPr>
        <p:sp>
          <p:nvSpPr>
            <p:cNvPr name="Freeform 5" id="5"/>
            <p:cNvSpPr/>
            <p:nvPr/>
          </p:nvSpPr>
          <p:spPr>
            <a:xfrm flipH="false" flipV="false" rot="0">
              <a:off x="0" y="0"/>
              <a:ext cx="6671512" cy="278959"/>
            </a:xfrm>
            <a:custGeom>
              <a:avLst/>
              <a:gdLst/>
              <a:ahLst/>
              <a:cxnLst/>
              <a:rect r="r" b="b" t="t" l="l"/>
              <a:pathLst>
                <a:path h="278959" w="6671512">
                  <a:moveTo>
                    <a:pt x="0" y="0"/>
                  </a:moveTo>
                  <a:lnTo>
                    <a:pt x="6671512" y="0"/>
                  </a:lnTo>
                  <a:lnTo>
                    <a:pt x="6671512" y="278959"/>
                  </a:lnTo>
                  <a:lnTo>
                    <a:pt x="0" y="278959"/>
                  </a:lnTo>
                  <a:close/>
                </a:path>
              </a:pathLst>
            </a:custGeom>
            <a:solidFill>
              <a:srgbClr val="FFFFFF"/>
            </a:solidFill>
          </p:spPr>
        </p:sp>
      </p:grpSp>
      <p:grpSp>
        <p:nvGrpSpPr>
          <p:cNvPr name="Group 6" id="6"/>
          <p:cNvGrpSpPr/>
          <p:nvPr/>
        </p:nvGrpSpPr>
        <p:grpSpPr>
          <a:xfrm rot="381190">
            <a:off x="3807504" y="-705158"/>
            <a:ext cx="18288000" cy="1655287"/>
            <a:chOff x="0" y="0"/>
            <a:chExt cx="6671512" cy="603853"/>
          </a:xfrm>
        </p:grpSpPr>
        <p:sp>
          <p:nvSpPr>
            <p:cNvPr name="Freeform 7" id="7"/>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grpSp>
        <p:nvGrpSpPr>
          <p:cNvPr name="Group 8" id="8"/>
          <p:cNvGrpSpPr/>
          <p:nvPr/>
        </p:nvGrpSpPr>
        <p:grpSpPr>
          <a:xfrm rot="-284447">
            <a:off x="-3805812" y="-636028"/>
            <a:ext cx="18288000" cy="1655287"/>
            <a:chOff x="0" y="0"/>
            <a:chExt cx="6671512" cy="603853"/>
          </a:xfrm>
        </p:grpSpPr>
        <p:sp>
          <p:nvSpPr>
            <p:cNvPr name="Freeform 9" id="9"/>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4C64BB"/>
            </a:solidFill>
          </p:spPr>
        </p:sp>
      </p:grpSp>
      <p:grpSp>
        <p:nvGrpSpPr>
          <p:cNvPr name="Group 10" id="10"/>
          <p:cNvGrpSpPr/>
          <p:nvPr/>
        </p:nvGrpSpPr>
        <p:grpSpPr>
          <a:xfrm rot="0">
            <a:off x="13306" y="9258300"/>
            <a:ext cx="18288000" cy="764684"/>
            <a:chOff x="0" y="0"/>
            <a:chExt cx="6671512" cy="278959"/>
          </a:xfrm>
        </p:grpSpPr>
        <p:sp>
          <p:nvSpPr>
            <p:cNvPr name="Freeform 11" id="11"/>
            <p:cNvSpPr/>
            <p:nvPr/>
          </p:nvSpPr>
          <p:spPr>
            <a:xfrm flipH="false" flipV="false" rot="0">
              <a:off x="0" y="0"/>
              <a:ext cx="6671512" cy="278959"/>
            </a:xfrm>
            <a:custGeom>
              <a:avLst/>
              <a:gdLst/>
              <a:ahLst/>
              <a:cxnLst/>
              <a:rect r="r" b="b" t="t" l="l"/>
              <a:pathLst>
                <a:path h="278959" w="6671512">
                  <a:moveTo>
                    <a:pt x="0" y="0"/>
                  </a:moveTo>
                  <a:lnTo>
                    <a:pt x="6671512" y="0"/>
                  </a:lnTo>
                  <a:lnTo>
                    <a:pt x="6671512" y="278959"/>
                  </a:lnTo>
                  <a:lnTo>
                    <a:pt x="0" y="278959"/>
                  </a:lnTo>
                  <a:close/>
                </a:path>
              </a:pathLst>
            </a:custGeom>
            <a:solidFill>
              <a:srgbClr val="FFFFFF"/>
            </a:solidFill>
          </p:spPr>
        </p:sp>
      </p:grpSp>
      <p:sp>
        <p:nvSpPr>
          <p:cNvPr name="TextBox 12" id="12"/>
          <p:cNvSpPr txBox="true"/>
          <p:nvPr/>
        </p:nvSpPr>
        <p:spPr>
          <a:xfrm rot="0">
            <a:off x="1480498" y="1324503"/>
            <a:ext cx="15327005" cy="1695450"/>
          </a:xfrm>
          <a:prstGeom prst="rect">
            <a:avLst/>
          </a:prstGeom>
        </p:spPr>
        <p:txBody>
          <a:bodyPr anchor="t" rtlCol="false" tIns="0" lIns="0" bIns="0" rIns="0">
            <a:spAutoFit/>
          </a:bodyPr>
          <a:lstStyle/>
          <a:p>
            <a:pPr algn="ctr">
              <a:lnSpc>
                <a:spcPts val="6300"/>
              </a:lnSpc>
            </a:pPr>
            <a:r>
              <a:rPr lang="en-US" sz="6000" spc="300">
                <a:solidFill>
                  <a:srgbClr val="2B4A9D"/>
                </a:solidFill>
                <a:latin typeface="Poppins Ultra-Bold"/>
              </a:rPr>
              <a:t>PERBANDINGAN C#, JAVA &amp; JAVASCRIPT</a:t>
            </a:r>
          </a:p>
        </p:txBody>
      </p:sp>
      <p:sp>
        <p:nvSpPr>
          <p:cNvPr name="TextBox 13" id="13"/>
          <p:cNvSpPr txBox="true"/>
          <p:nvPr/>
        </p:nvSpPr>
        <p:spPr>
          <a:xfrm rot="0">
            <a:off x="313902" y="4870178"/>
            <a:ext cx="6916346" cy="4194810"/>
          </a:xfrm>
          <a:prstGeom prst="rect">
            <a:avLst/>
          </a:prstGeom>
        </p:spPr>
        <p:txBody>
          <a:bodyPr anchor="t" rtlCol="false" tIns="0" lIns="0" bIns="0" rIns="0">
            <a:spAutoFit/>
          </a:bodyPr>
          <a:lstStyle/>
          <a:p>
            <a:pPr>
              <a:lnSpc>
                <a:spcPts val="3000"/>
              </a:lnSpc>
            </a:pPr>
            <a:r>
              <a:rPr lang="en-US" sz="2400" spc="240">
                <a:solidFill>
                  <a:srgbClr val="FFFFFF"/>
                </a:solidFill>
                <a:latin typeface="Lato Italics"/>
              </a:rPr>
              <a:t>namespace HelloWorld</a:t>
            </a:r>
          </a:p>
          <a:p>
            <a:pPr>
              <a:lnSpc>
                <a:spcPts val="3000"/>
              </a:lnSpc>
            </a:pPr>
            <a:r>
              <a:rPr lang="en-US" sz="2400" spc="240">
                <a:solidFill>
                  <a:srgbClr val="FFFFFF"/>
                </a:solidFill>
                <a:latin typeface="Lato Italics"/>
              </a:rPr>
              <a:t>{</a:t>
            </a:r>
          </a:p>
          <a:p>
            <a:pPr>
              <a:lnSpc>
                <a:spcPts val="3000"/>
              </a:lnSpc>
            </a:pPr>
            <a:r>
              <a:rPr lang="en-US" sz="2400" spc="240">
                <a:solidFill>
                  <a:srgbClr val="FFFFFF"/>
                </a:solidFill>
                <a:latin typeface="Lato Italics"/>
              </a:rPr>
              <a:t>    class Hello {         </a:t>
            </a:r>
          </a:p>
          <a:p>
            <a:pPr>
              <a:lnSpc>
                <a:spcPts val="3000"/>
              </a:lnSpc>
            </a:pPr>
            <a:r>
              <a:rPr lang="en-US" sz="2400" spc="240">
                <a:solidFill>
                  <a:srgbClr val="FFFFFF"/>
                </a:solidFill>
                <a:latin typeface="Lato Italics"/>
              </a:rPr>
              <a:t>        static void Main(string[] args)</a:t>
            </a:r>
          </a:p>
          <a:p>
            <a:pPr>
              <a:lnSpc>
                <a:spcPts val="3000"/>
              </a:lnSpc>
            </a:pPr>
            <a:r>
              <a:rPr lang="en-US" sz="2400" spc="240">
                <a:solidFill>
                  <a:srgbClr val="FFFFFF"/>
                </a:solidFill>
                <a:latin typeface="Lato Italics"/>
              </a:rPr>
              <a:t>        {</a:t>
            </a:r>
          </a:p>
          <a:p>
            <a:pPr>
              <a:lnSpc>
                <a:spcPts val="3000"/>
              </a:lnSpc>
            </a:pPr>
            <a:r>
              <a:rPr lang="en-US" sz="2400" spc="240">
                <a:solidFill>
                  <a:srgbClr val="FFFFFF"/>
                </a:solidFill>
                <a:latin typeface="Lato Italics"/>
              </a:rPr>
              <a:t>            System.Console.WriteLine("Hello World!");</a:t>
            </a:r>
          </a:p>
          <a:p>
            <a:pPr>
              <a:lnSpc>
                <a:spcPts val="3000"/>
              </a:lnSpc>
            </a:pPr>
            <a:r>
              <a:rPr lang="en-US" sz="2400" spc="240">
                <a:solidFill>
                  <a:srgbClr val="FFFFFF"/>
                </a:solidFill>
                <a:latin typeface="Lato Italics"/>
              </a:rPr>
              <a:t>        }</a:t>
            </a:r>
          </a:p>
          <a:p>
            <a:pPr>
              <a:lnSpc>
                <a:spcPts val="3000"/>
              </a:lnSpc>
            </a:pPr>
            <a:r>
              <a:rPr lang="en-US" sz="2400" spc="240">
                <a:solidFill>
                  <a:srgbClr val="FFFFFF"/>
                </a:solidFill>
                <a:latin typeface="Lato Italics"/>
              </a:rPr>
              <a:t>    }</a:t>
            </a:r>
          </a:p>
          <a:p>
            <a:pPr>
              <a:lnSpc>
                <a:spcPts val="3000"/>
              </a:lnSpc>
            </a:pPr>
            <a:r>
              <a:rPr lang="en-US" sz="2400" spc="240">
                <a:solidFill>
                  <a:srgbClr val="FFFFFF"/>
                </a:solidFill>
                <a:latin typeface="Lato Italics"/>
              </a:rPr>
              <a:t>}</a:t>
            </a:r>
          </a:p>
          <a:p>
            <a:pPr>
              <a:lnSpc>
                <a:spcPts val="3000"/>
              </a:lnSpc>
            </a:pPr>
          </a:p>
        </p:txBody>
      </p:sp>
      <p:sp>
        <p:nvSpPr>
          <p:cNvPr name="TextBox 14" id="14"/>
          <p:cNvSpPr txBox="true"/>
          <p:nvPr/>
        </p:nvSpPr>
        <p:spPr>
          <a:xfrm rot="0">
            <a:off x="436033" y="4143086"/>
            <a:ext cx="5885548" cy="523875"/>
          </a:xfrm>
          <a:prstGeom prst="rect">
            <a:avLst/>
          </a:prstGeom>
        </p:spPr>
        <p:txBody>
          <a:bodyPr anchor="t" rtlCol="false" tIns="0" lIns="0" bIns="0" rIns="0">
            <a:spAutoFit/>
          </a:bodyPr>
          <a:lstStyle/>
          <a:p>
            <a:pPr algn="ctr">
              <a:lnSpc>
                <a:spcPts val="4200"/>
              </a:lnSpc>
            </a:pPr>
            <a:r>
              <a:rPr lang="en-US" sz="3000" spc="300">
                <a:solidFill>
                  <a:srgbClr val="2B4A9D"/>
                </a:solidFill>
                <a:latin typeface="Lato Bold"/>
              </a:rPr>
              <a:t>C#</a:t>
            </a:r>
          </a:p>
        </p:txBody>
      </p:sp>
      <p:sp>
        <p:nvSpPr>
          <p:cNvPr name="TextBox 15" id="15"/>
          <p:cNvSpPr txBox="true"/>
          <p:nvPr/>
        </p:nvSpPr>
        <p:spPr>
          <a:xfrm rot="0">
            <a:off x="7065432" y="5398770"/>
            <a:ext cx="5596133" cy="3432810"/>
          </a:xfrm>
          <a:prstGeom prst="rect">
            <a:avLst/>
          </a:prstGeom>
        </p:spPr>
        <p:txBody>
          <a:bodyPr anchor="t" rtlCol="false" tIns="0" lIns="0" bIns="0" rIns="0">
            <a:spAutoFit/>
          </a:bodyPr>
          <a:lstStyle/>
          <a:p>
            <a:pPr>
              <a:lnSpc>
                <a:spcPts val="3000"/>
              </a:lnSpc>
            </a:pPr>
            <a:r>
              <a:rPr lang="en-US" sz="2400" spc="240">
                <a:solidFill>
                  <a:srgbClr val="FFFFFF"/>
                </a:solidFill>
                <a:latin typeface="Lato Italics"/>
              </a:rPr>
              <a:t>class AppHelloWorld {</a:t>
            </a:r>
          </a:p>
          <a:p>
            <a:pPr>
              <a:lnSpc>
                <a:spcPts val="3000"/>
              </a:lnSpc>
            </a:pPr>
            <a:r>
              <a:rPr lang="en-US" sz="2400" spc="240">
                <a:solidFill>
                  <a:srgbClr val="FFFFFF"/>
                </a:solidFill>
                <a:latin typeface="Lato Italics"/>
              </a:rPr>
              <a:t> </a:t>
            </a:r>
          </a:p>
          <a:p>
            <a:pPr>
              <a:lnSpc>
                <a:spcPts val="3000"/>
              </a:lnSpc>
            </a:pPr>
            <a:r>
              <a:rPr lang="en-US" sz="2400" spc="240">
                <a:solidFill>
                  <a:srgbClr val="FFFFFF"/>
                </a:solidFill>
                <a:latin typeface="Lato Italics"/>
              </a:rPr>
              <a:t>public static void main(String[] args) {</a:t>
            </a:r>
          </a:p>
          <a:p>
            <a:pPr>
              <a:lnSpc>
                <a:spcPts val="3000"/>
              </a:lnSpc>
            </a:pPr>
            <a:r>
              <a:rPr lang="en-US" sz="2400" spc="240">
                <a:solidFill>
                  <a:srgbClr val="FFFFFF"/>
                </a:solidFill>
                <a:latin typeface="Lato Italics"/>
              </a:rPr>
              <a:t>        System.out.println("Hello World!");    </a:t>
            </a:r>
          </a:p>
          <a:p>
            <a:pPr>
              <a:lnSpc>
                <a:spcPts val="3000"/>
              </a:lnSpc>
            </a:pPr>
            <a:r>
              <a:rPr lang="en-US" sz="2400" spc="240">
                <a:solidFill>
                  <a:srgbClr val="FFFFFF"/>
                </a:solidFill>
                <a:latin typeface="Lato Italics"/>
              </a:rPr>
              <a:t>    }</a:t>
            </a:r>
          </a:p>
          <a:p>
            <a:pPr>
              <a:lnSpc>
                <a:spcPts val="3000"/>
              </a:lnSpc>
            </a:pPr>
            <a:r>
              <a:rPr lang="en-US" sz="2400" spc="240">
                <a:solidFill>
                  <a:srgbClr val="FFFFFF"/>
                </a:solidFill>
                <a:latin typeface="Lato Italics"/>
              </a:rPr>
              <a:t>}</a:t>
            </a:r>
          </a:p>
          <a:p>
            <a:pPr>
              <a:lnSpc>
                <a:spcPts val="3000"/>
              </a:lnSpc>
            </a:pPr>
          </a:p>
        </p:txBody>
      </p:sp>
      <p:sp>
        <p:nvSpPr>
          <p:cNvPr name="TextBox 16" id="16"/>
          <p:cNvSpPr txBox="true"/>
          <p:nvPr/>
        </p:nvSpPr>
        <p:spPr>
          <a:xfrm rot="0">
            <a:off x="7065432" y="4143086"/>
            <a:ext cx="4183748" cy="523875"/>
          </a:xfrm>
          <a:prstGeom prst="rect">
            <a:avLst/>
          </a:prstGeom>
        </p:spPr>
        <p:txBody>
          <a:bodyPr anchor="t" rtlCol="false" tIns="0" lIns="0" bIns="0" rIns="0">
            <a:spAutoFit/>
          </a:bodyPr>
          <a:lstStyle/>
          <a:p>
            <a:pPr algn="ctr">
              <a:lnSpc>
                <a:spcPts val="4200"/>
              </a:lnSpc>
            </a:pPr>
            <a:r>
              <a:rPr lang="en-US" sz="3000" spc="300">
                <a:solidFill>
                  <a:srgbClr val="2B4A9D"/>
                </a:solidFill>
                <a:latin typeface="Lato Bold"/>
              </a:rPr>
              <a:t>JAVA</a:t>
            </a:r>
          </a:p>
        </p:txBody>
      </p:sp>
      <p:sp>
        <p:nvSpPr>
          <p:cNvPr name="TextBox 17" id="17"/>
          <p:cNvSpPr txBox="true"/>
          <p:nvPr/>
        </p:nvSpPr>
        <p:spPr>
          <a:xfrm rot="0">
            <a:off x="12412132" y="6172200"/>
            <a:ext cx="5047348"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console.log('Hello World!')</a:t>
            </a:r>
          </a:p>
        </p:txBody>
      </p:sp>
      <p:sp>
        <p:nvSpPr>
          <p:cNvPr name="TextBox 18" id="18"/>
          <p:cNvSpPr txBox="true"/>
          <p:nvPr/>
        </p:nvSpPr>
        <p:spPr>
          <a:xfrm rot="0">
            <a:off x="12412132" y="4143086"/>
            <a:ext cx="5047348" cy="523875"/>
          </a:xfrm>
          <a:prstGeom prst="rect">
            <a:avLst/>
          </a:prstGeom>
        </p:spPr>
        <p:txBody>
          <a:bodyPr anchor="t" rtlCol="false" tIns="0" lIns="0" bIns="0" rIns="0">
            <a:spAutoFit/>
          </a:bodyPr>
          <a:lstStyle/>
          <a:p>
            <a:pPr algn="ctr">
              <a:lnSpc>
                <a:spcPts val="4200"/>
              </a:lnSpc>
            </a:pPr>
            <a:r>
              <a:rPr lang="en-US" sz="3000" spc="300">
                <a:solidFill>
                  <a:srgbClr val="2B4A9D"/>
                </a:solidFill>
                <a:latin typeface="Lato Bold"/>
              </a:rPr>
              <a:t>JAVASCRIPT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BFB"/>
        </a:solidFill>
      </p:bgPr>
    </p:bg>
    <p:spTree>
      <p:nvGrpSpPr>
        <p:cNvPr id="1" name=""/>
        <p:cNvGrpSpPr/>
        <p:nvPr/>
      </p:nvGrpSpPr>
      <p:grpSpPr>
        <a:xfrm>
          <a:off x="0" y="0"/>
          <a:ext cx="0" cy="0"/>
          <a:chOff x="0" y="0"/>
          <a:chExt cx="0" cy="0"/>
        </a:xfrm>
      </p:grpSpPr>
      <p:grpSp>
        <p:nvGrpSpPr>
          <p:cNvPr name="Group 2" id="2"/>
          <p:cNvGrpSpPr/>
          <p:nvPr/>
        </p:nvGrpSpPr>
        <p:grpSpPr>
          <a:xfrm rot="0">
            <a:off x="-325078" y="-191351"/>
            <a:ext cx="18910736" cy="5264818"/>
            <a:chOff x="0" y="0"/>
            <a:chExt cx="4980605" cy="1386619"/>
          </a:xfrm>
        </p:grpSpPr>
        <p:sp>
          <p:nvSpPr>
            <p:cNvPr name="Freeform 3" id="3"/>
            <p:cNvSpPr/>
            <p:nvPr/>
          </p:nvSpPr>
          <p:spPr>
            <a:xfrm flipH="false" flipV="false" rot="0">
              <a:off x="0" y="0"/>
              <a:ext cx="4980605" cy="1386619"/>
            </a:xfrm>
            <a:custGeom>
              <a:avLst/>
              <a:gdLst/>
              <a:ahLst/>
              <a:cxnLst/>
              <a:rect r="r" b="b" t="t" l="l"/>
              <a:pathLst>
                <a:path h="1386619" w="4980605">
                  <a:moveTo>
                    <a:pt x="0" y="0"/>
                  </a:moveTo>
                  <a:lnTo>
                    <a:pt x="4980605" y="0"/>
                  </a:lnTo>
                  <a:lnTo>
                    <a:pt x="4980605" y="1386619"/>
                  </a:lnTo>
                  <a:lnTo>
                    <a:pt x="0" y="1386619"/>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427670" y="5397317"/>
            <a:ext cx="11432660" cy="4889683"/>
            <a:chOff x="0" y="0"/>
            <a:chExt cx="15243547" cy="6519578"/>
          </a:xfrm>
        </p:grpSpPr>
        <p:pic>
          <p:nvPicPr>
            <p:cNvPr name="Picture 6" id="6"/>
            <p:cNvPicPr>
              <a:picLocks noChangeAspect="true"/>
            </p:cNvPicPr>
            <p:nvPr/>
          </p:nvPicPr>
          <p:blipFill>
            <a:blip r:embed="rId2"/>
            <a:srcRect l="0" t="268" r="0" b="268"/>
            <a:stretch>
              <a:fillRect/>
            </a:stretch>
          </p:blipFill>
          <p:spPr>
            <a:xfrm flipH="false" flipV="false">
              <a:off x="0" y="0"/>
              <a:ext cx="15243547" cy="6519578"/>
            </a:xfrm>
            <a:prstGeom prst="rect">
              <a:avLst/>
            </a:prstGeom>
          </p:spPr>
        </p:pic>
      </p:grpSp>
      <p:sp>
        <p:nvSpPr>
          <p:cNvPr name="TextBox 7" id="7"/>
          <p:cNvSpPr txBox="true"/>
          <p:nvPr/>
        </p:nvSpPr>
        <p:spPr>
          <a:xfrm rot="0">
            <a:off x="9144000" y="774065"/>
            <a:ext cx="7829053" cy="556895"/>
          </a:xfrm>
          <a:prstGeom prst="rect">
            <a:avLst/>
          </a:prstGeom>
        </p:spPr>
        <p:txBody>
          <a:bodyPr anchor="t" rtlCol="false" tIns="0" lIns="0" bIns="0" rIns="0">
            <a:spAutoFit/>
          </a:bodyPr>
          <a:lstStyle/>
          <a:p>
            <a:pPr algn="ctr">
              <a:lnSpc>
                <a:spcPts val="4239"/>
              </a:lnSpc>
            </a:pPr>
            <a:r>
              <a:rPr lang="en-US" sz="3999">
                <a:solidFill>
                  <a:srgbClr val="FFFFFF"/>
                </a:solidFill>
                <a:latin typeface="Montserrat Classic Bold"/>
              </a:rPr>
              <a:t>CLIENT SIDE SCRIPTING</a:t>
            </a:r>
          </a:p>
        </p:txBody>
      </p:sp>
      <p:sp>
        <p:nvSpPr>
          <p:cNvPr name="TextBox 8" id="8"/>
          <p:cNvSpPr txBox="true"/>
          <p:nvPr/>
        </p:nvSpPr>
        <p:spPr>
          <a:xfrm rot="0">
            <a:off x="922187" y="2008977"/>
            <a:ext cx="7050659" cy="2325370"/>
          </a:xfrm>
          <a:prstGeom prst="rect">
            <a:avLst/>
          </a:prstGeom>
        </p:spPr>
        <p:txBody>
          <a:bodyPr anchor="t" rtlCol="false" tIns="0" lIns="0" bIns="0" rIns="0">
            <a:spAutoFit/>
          </a:bodyPr>
          <a:lstStyle/>
          <a:p>
            <a:pPr algn="ctr">
              <a:lnSpc>
                <a:spcPts val="3079"/>
              </a:lnSpc>
            </a:pPr>
            <a:r>
              <a:rPr lang="en-US" sz="2199">
                <a:solidFill>
                  <a:srgbClr val="FFFBFB"/>
                </a:solidFill>
                <a:latin typeface="Montserrat Classic"/>
              </a:rPr>
              <a:t>Server Side Scripting adalah jenis bahasa pemrograman web yang pengolahannya dilakukan di komputer server, dan hasil pengolahannya kirimkan ke komputer client / pengunjung. Contoh Bahasa Pemrograman Server Side Scripting, PHP, ASP , ASP.Net, JSP, dll</a:t>
            </a:r>
          </a:p>
        </p:txBody>
      </p:sp>
      <p:sp>
        <p:nvSpPr>
          <p:cNvPr name="TextBox 9" id="9"/>
          <p:cNvSpPr txBox="true"/>
          <p:nvPr/>
        </p:nvSpPr>
        <p:spPr>
          <a:xfrm rot="0">
            <a:off x="9857266" y="1618452"/>
            <a:ext cx="6975016" cy="3106420"/>
          </a:xfrm>
          <a:prstGeom prst="rect">
            <a:avLst/>
          </a:prstGeom>
        </p:spPr>
        <p:txBody>
          <a:bodyPr anchor="t" rtlCol="false" tIns="0" lIns="0" bIns="0" rIns="0">
            <a:spAutoFit/>
          </a:bodyPr>
          <a:lstStyle/>
          <a:p>
            <a:pPr algn="ctr">
              <a:lnSpc>
                <a:spcPts val="3079"/>
              </a:lnSpc>
            </a:pPr>
            <a:r>
              <a:rPr lang="en-US" sz="2199">
                <a:solidFill>
                  <a:srgbClr val="FFFBFB"/>
                </a:solidFill>
                <a:latin typeface="Montserrat Classic"/>
              </a:rPr>
              <a:t>Client-side Scripting adalah bahasa pemrograman web yang pengolahan datanya dilakukan oleh komputer pengguna/pengunjung. Jadi, ketika seseorang berkunjung ke sebuah web, komputernya akan mendownload data/script yang bersifat client-side di web tersebut. Contoh Bahasa Pemrograman Client Side Scripting </a:t>
            </a:r>
          </a:p>
          <a:p>
            <a:pPr algn="ctr">
              <a:lnSpc>
                <a:spcPts val="3079"/>
              </a:lnSpc>
            </a:pPr>
            <a:r>
              <a:rPr lang="en-US" sz="2199">
                <a:solidFill>
                  <a:srgbClr val="FFFBFB"/>
                </a:solidFill>
                <a:latin typeface="Montserrat Classic"/>
              </a:rPr>
              <a:t>HTML, CSS, JavaScript,  XML</a:t>
            </a:r>
          </a:p>
        </p:txBody>
      </p:sp>
      <p:sp>
        <p:nvSpPr>
          <p:cNvPr name="TextBox 10" id="10"/>
          <p:cNvSpPr txBox="true"/>
          <p:nvPr/>
        </p:nvSpPr>
        <p:spPr>
          <a:xfrm rot="0">
            <a:off x="532991" y="774065"/>
            <a:ext cx="7829053" cy="556895"/>
          </a:xfrm>
          <a:prstGeom prst="rect">
            <a:avLst/>
          </a:prstGeom>
        </p:spPr>
        <p:txBody>
          <a:bodyPr anchor="t" rtlCol="false" tIns="0" lIns="0" bIns="0" rIns="0">
            <a:spAutoFit/>
          </a:bodyPr>
          <a:lstStyle/>
          <a:p>
            <a:pPr algn="ctr">
              <a:lnSpc>
                <a:spcPts val="4239"/>
              </a:lnSpc>
            </a:pPr>
            <a:r>
              <a:rPr lang="en-US" sz="3999">
                <a:solidFill>
                  <a:srgbClr val="FFFBFB"/>
                </a:solidFill>
                <a:latin typeface="Montserrat Classic Bold"/>
              </a:rPr>
              <a:t>SERVER SIDE SCRIPTING</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4C64BB"/>
        </a:solidFill>
      </p:bgPr>
    </p:bg>
    <p:spTree>
      <p:nvGrpSpPr>
        <p:cNvPr id="1" name=""/>
        <p:cNvGrpSpPr/>
        <p:nvPr/>
      </p:nvGrpSpPr>
      <p:grpSpPr>
        <a:xfrm>
          <a:off x="0" y="0"/>
          <a:ext cx="0" cy="0"/>
          <a:chOff x="0" y="0"/>
          <a:chExt cx="0" cy="0"/>
        </a:xfrm>
      </p:grpSpPr>
      <p:grpSp>
        <p:nvGrpSpPr>
          <p:cNvPr name="Group 2" id="2"/>
          <p:cNvGrpSpPr/>
          <p:nvPr/>
        </p:nvGrpSpPr>
        <p:grpSpPr>
          <a:xfrm rot="0">
            <a:off x="-325078" y="-191351"/>
            <a:ext cx="18910736" cy="5264818"/>
            <a:chOff x="0" y="0"/>
            <a:chExt cx="4980605" cy="1386619"/>
          </a:xfrm>
        </p:grpSpPr>
        <p:sp>
          <p:nvSpPr>
            <p:cNvPr name="Freeform 3" id="3"/>
            <p:cNvSpPr/>
            <p:nvPr/>
          </p:nvSpPr>
          <p:spPr>
            <a:xfrm flipH="false" flipV="false" rot="0">
              <a:off x="0" y="0"/>
              <a:ext cx="4980605" cy="1386619"/>
            </a:xfrm>
            <a:custGeom>
              <a:avLst/>
              <a:gdLst/>
              <a:ahLst/>
              <a:cxnLst/>
              <a:rect r="r" b="b" t="t" l="l"/>
              <a:pathLst>
                <a:path h="1386619" w="4980605">
                  <a:moveTo>
                    <a:pt x="0" y="0"/>
                  </a:moveTo>
                  <a:lnTo>
                    <a:pt x="4980605" y="0"/>
                  </a:lnTo>
                  <a:lnTo>
                    <a:pt x="4980605" y="1386619"/>
                  </a:lnTo>
                  <a:lnTo>
                    <a:pt x="0" y="1386619"/>
                  </a:lnTo>
                  <a:close/>
                </a:path>
              </a:pathLst>
            </a:custGeom>
            <a:solidFill>
              <a:srgbClr val="FFFBF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58418" y="1618452"/>
            <a:ext cx="8043024" cy="31064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Montserrat Classic"/>
              </a:rPr>
              <a:t>Lebih aman dibandingkan dengan client side scripting.</a:t>
            </a:r>
          </a:p>
          <a:p>
            <a:pPr marL="474979" indent="-237490" lvl="1">
              <a:lnSpc>
                <a:spcPts val="3079"/>
              </a:lnSpc>
              <a:buFont typeface="Arial"/>
              <a:buChar char="•"/>
            </a:pPr>
            <a:r>
              <a:rPr lang="en-US" sz="2199">
                <a:solidFill>
                  <a:srgbClr val="000000"/>
                </a:solidFill>
                <a:latin typeface="Montserrat Classic"/>
              </a:rPr>
              <a:t>Meminimalkan traffic dijaringan.</a:t>
            </a:r>
          </a:p>
          <a:p>
            <a:pPr marL="474979" indent="-237490" lvl="1">
              <a:lnSpc>
                <a:spcPts val="3079"/>
              </a:lnSpc>
              <a:buFont typeface="Arial"/>
              <a:buChar char="•"/>
            </a:pPr>
            <a:r>
              <a:rPr lang="en-US" sz="2199">
                <a:solidFill>
                  <a:srgbClr val="000000"/>
                </a:solidFill>
                <a:latin typeface="Montserrat Classic"/>
              </a:rPr>
              <a:t>Pemrosesannya lebih cepat </a:t>
            </a:r>
          </a:p>
          <a:p>
            <a:pPr marL="474979" indent="-237490" lvl="1">
              <a:lnSpc>
                <a:spcPts val="3079"/>
              </a:lnSpc>
              <a:buFont typeface="Arial"/>
              <a:buChar char="•"/>
            </a:pPr>
            <a:r>
              <a:rPr lang="en-US" sz="2199">
                <a:solidFill>
                  <a:srgbClr val="000000"/>
                </a:solidFill>
                <a:latin typeface="Montserrat Classic"/>
              </a:rPr>
              <a:t>Dapat mendukung banyak program database management system (DBMS).</a:t>
            </a:r>
          </a:p>
          <a:p>
            <a:pPr marL="474979" indent="-237490" lvl="1">
              <a:lnSpc>
                <a:spcPts val="3079"/>
              </a:lnSpc>
              <a:buFont typeface="Arial"/>
              <a:buChar char="•"/>
            </a:pPr>
            <a:r>
              <a:rPr lang="en-US" sz="2199">
                <a:solidFill>
                  <a:srgbClr val="000000"/>
                </a:solidFill>
                <a:latin typeface="Montserrat Classic"/>
              </a:rPr>
              <a:t>Mampu dijalankan di semua sistem operasi (cross platform).</a:t>
            </a:r>
          </a:p>
        </p:txBody>
      </p:sp>
      <p:sp>
        <p:nvSpPr>
          <p:cNvPr name="TextBox 6" id="6"/>
          <p:cNvSpPr txBox="true"/>
          <p:nvPr/>
        </p:nvSpPr>
        <p:spPr>
          <a:xfrm rot="0">
            <a:off x="5215763" y="471805"/>
            <a:ext cx="7829053" cy="556895"/>
          </a:xfrm>
          <a:prstGeom prst="rect">
            <a:avLst/>
          </a:prstGeom>
        </p:spPr>
        <p:txBody>
          <a:bodyPr anchor="t" rtlCol="false" tIns="0" lIns="0" bIns="0" rIns="0">
            <a:spAutoFit/>
          </a:bodyPr>
          <a:lstStyle/>
          <a:p>
            <a:pPr algn="ctr">
              <a:lnSpc>
                <a:spcPts val="4239"/>
              </a:lnSpc>
            </a:pPr>
            <a:r>
              <a:rPr lang="en-US" sz="3999">
                <a:solidFill>
                  <a:srgbClr val="000000"/>
                </a:solidFill>
                <a:latin typeface="Montserrat Classic Bold"/>
              </a:rPr>
              <a:t>SERVER SIDE SCRIPTING</a:t>
            </a:r>
          </a:p>
        </p:txBody>
      </p:sp>
      <p:sp>
        <p:nvSpPr>
          <p:cNvPr name="TextBox 7" id="7"/>
          <p:cNvSpPr txBox="true"/>
          <p:nvPr/>
        </p:nvSpPr>
        <p:spPr>
          <a:xfrm rot="0">
            <a:off x="5322749" y="5578292"/>
            <a:ext cx="7829053" cy="556895"/>
          </a:xfrm>
          <a:prstGeom prst="rect">
            <a:avLst/>
          </a:prstGeom>
        </p:spPr>
        <p:txBody>
          <a:bodyPr anchor="t" rtlCol="false" tIns="0" lIns="0" bIns="0" rIns="0">
            <a:spAutoFit/>
          </a:bodyPr>
          <a:lstStyle/>
          <a:p>
            <a:pPr algn="ctr">
              <a:lnSpc>
                <a:spcPts val="4239"/>
              </a:lnSpc>
            </a:pPr>
            <a:r>
              <a:rPr lang="en-US" sz="3999">
                <a:solidFill>
                  <a:srgbClr val="FFFFFF"/>
                </a:solidFill>
                <a:latin typeface="Montserrat Classic Bold"/>
              </a:rPr>
              <a:t>CLIENT SIDE SCRIPTING</a:t>
            </a:r>
          </a:p>
        </p:txBody>
      </p:sp>
      <p:sp>
        <p:nvSpPr>
          <p:cNvPr name="TextBox 8" id="8"/>
          <p:cNvSpPr txBox="true"/>
          <p:nvPr/>
        </p:nvSpPr>
        <p:spPr>
          <a:xfrm rot="0">
            <a:off x="558418" y="6897187"/>
            <a:ext cx="8043024" cy="232537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FFFFFF"/>
                </a:solidFill>
                <a:latin typeface="Montserrat Classic"/>
              </a:rPr>
              <a:t>Bahasa pemrograman Client Side Scripting mudah untuk di pelajari dan dipahami.</a:t>
            </a:r>
          </a:p>
          <a:p>
            <a:pPr marL="474979" indent="-237490" lvl="1">
              <a:lnSpc>
                <a:spcPts val="3079"/>
              </a:lnSpc>
              <a:buFont typeface="Arial"/>
              <a:buChar char="•"/>
            </a:pPr>
            <a:r>
              <a:rPr lang="en-US" sz="2199">
                <a:solidFill>
                  <a:srgbClr val="FFFFFF"/>
                </a:solidFill>
                <a:latin typeface="Montserrat Classic"/>
              </a:rPr>
              <a:t>Proses penerjemahan script nya lebih cepat, karena dilakukan langsung disisi Client / localhost.</a:t>
            </a:r>
          </a:p>
          <a:p>
            <a:pPr marL="474979" indent="-237490" lvl="1">
              <a:lnSpc>
                <a:spcPts val="3079"/>
              </a:lnSpc>
              <a:buFont typeface="Arial"/>
              <a:buChar char="•"/>
            </a:pPr>
            <a:r>
              <a:rPr lang="en-US" sz="2199">
                <a:solidFill>
                  <a:srgbClr val="FFFFFF"/>
                </a:solidFill>
                <a:latin typeface="Montserrat Classic"/>
              </a:rPr>
              <a:t>Mempunyai layout dan desain halaman web yang lebih interaktif.</a:t>
            </a:r>
          </a:p>
        </p:txBody>
      </p:sp>
      <p:sp>
        <p:nvSpPr>
          <p:cNvPr name="TextBox 9" id="9"/>
          <p:cNvSpPr txBox="true"/>
          <p:nvPr/>
        </p:nvSpPr>
        <p:spPr>
          <a:xfrm rot="0">
            <a:off x="9323262" y="7092449"/>
            <a:ext cx="8043024" cy="193484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FFFFFF"/>
                </a:solidFill>
                <a:latin typeface="Montserrat Classic"/>
              </a:rPr>
              <a:t>Script asli dari halaman web dapat  dilihat melalui web browser. </a:t>
            </a:r>
          </a:p>
          <a:p>
            <a:pPr marL="474979" indent="-237490" lvl="1">
              <a:lnSpc>
                <a:spcPts val="3079"/>
              </a:lnSpc>
              <a:buFont typeface="Arial"/>
              <a:buChar char="•"/>
            </a:pPr>
            <a:r>
              <a:rPr lang="en-US" sz="2199">
                <a:solidFill>
                  <a:srgbClr val="FFFFFF"/>
                </a:solidFill>
                <a:latin typeface="Montserrat Classic"/>
              </a:rPr>
              <a:t>Masalah kompatibilitas web browser yang digunakan.</a:t>
            </a:r>
          </a:p>
          <a:p>
            <a:pPr marL="474979" indent="-237490" lvl="1">
              <a:lnSpc>
                <a:spcPts val="3079"/>
              </a:lnSpc>
              <a:buFont typeface="Arial"/>
              <a:buChar char="•"/>
            </a:pPr>
            <a:r>
              <a:rPr lang="en-US" sz="2199">
                <a:solidFill>
                  <a:srgbClr val="FFFFFF"/>
                </a:solidFill>
                <a:latin typeface="Montserrat Classic"/>
              </a:rPr>
              <a:t>Minimnya fitur untuk pengaksesan ke sumber daya komputer.</a:t>
            </a:r>
          </a:p>
        </p:txBody>
      </p:sp>
      <p:sp>
        <p:nvSpPr>
          <p:cNvPr name="TextBox 10" id="10"/>
          <p:cNvSpPr txBox="true"/>
          <p:nvPr/>
        </p:nvSpPr>
        <p:spPr>
          <a:xfrm rot="0">
            <a:off x="9130290" y="1618452"/>
            <a:ext cx="8043024" cy="3106420"/>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Montserrat Classic"/>
              </a:rPr>
              <a:t>Membutuhkan spesifikasi komputer server yang cukup tinggi agar dapat memproses Server Side Scripting secara cepat.</a:t>
            </a:r>
          </a:p>
          <a:p>
            <a:pPr marL="474979" indent="-237490" lvl="1">
              <a:lnSpc>
                <a:spcPts val="3079"/>
              </a:lnSpc>
              <a:buFont typeface="Arial"/>
              <a:buChar char="•"/>
            </a:pPr>
            <a:r>
              <a:rPr lang="en-US" sz="2199">
                <a:solidFill>
                  <a:srgbClr val="000000"/>
                </a:solidFill>
                <a:latin typeface="Montserrat Classic"/>
              </a:rPr>
              <a:t>Bahasa pemrograman yang termasuk kedalam kategori server side scripting, perlu memiliki kemampuan pemrograman yang baik untuk mempelajari Server Side Scripting.</a:t>
            </a:r>
          </a:p>
          <a:p>
            <a:pPr marL="474979" indent="-237490" lvl="1">
              <a:lnSpc>
                <a:spcPts val="3079"/>
              </a:lnSpc>
              <a:buFont typeface="Arial"/>
              <a:buChar char="•"/>
            </a:pPr>
            <a:r>
              <a:rPr lang="en-US" sz="2199">
                <a:solidFill>
                  <a:srgbClr val="000000"/>
                </a:solidFill>
                <a:latin typeface="Montserrat Classic"/>
              </a:rPr>
              <a:t>Tidak memiliki tampilan yang menarik dan elegan. </a:t>
            </a:r>
          </a:p>
        </p:txBody>
      </p:sp>
      <p:sp>
        <p:nvSpPr>
          <p:cNvPr name="TextBox 11" id="11"/>
          <p:cNvSpPr txBox="true"/>
          <p:nvPr/>
        </p:nvSpPr>
        <p:spPr>
          <a:xfrm rot="0">
            <a:off x="2640144" y="971550"/>
            <a:ext cx="1946510" cy="514350"/>
          </a:xfrm>
          <a:prstGeom prst="rect">
            <a:avLst/>
          </a:prstGeom>
        </p:spPr>
        <p:txBody>
          <a:bodyPr anchor="t" rtlCol="false" tIns="0" lIns="0" bIns="0" rIns="0">
            <a:spAutoFit/>
          </a:bodyPr>
          <a:lstStyle/>
          <a:p>
            <a:pPr algn="ctr">
              <a:lnSpc>
                <a:spcPts val="4200"/>
              </a:lnSpc>
            </a:pPr>
            <a:r>
              <a:rPr lang="en-US" sz="3000">
                <a:solidFill>
                  <a:srgbClr val="000000"/>
                </a:solidFill>
                <a:latin typeface="Trocchi"/>
              </a:rPr>
              <a:t>Kelebihan</a:t>
            </a:r>
          </a:p>
        </p:txBody>
      </p:sp>
      <p:sp>
        <p:nvSpPr>
          <p:cNvPr name="TextBox 12" id="12"/>
          <p:cNvSpPr txBox="true"/>
          <p:nvPr/>
        </p:nvSpPr>
        <p:spPr>
          <a:xfrm rot="0">
            <a:off x="2640144" y="6249487"/>
            <a:ext cx="1946510" cy="514350"/>
          </a:xfrm>
          <a:prstGeom prst="rect">
            <a:avLst/>
          </a:prstGeom>
        </p:spPr>
        <p:txBody>
          <a:bodyPr anchor="t" rtlCol="false" tIns="0" lIns="0" bIns="0" rIns="0">
            <a:spAutoFit/>
          </a:bodyPr>
          <a:lstStyle/>
          <a:p>
            <a:pPr algn="ctr">
              <a:lnSpc>
                <a:spcPts val="4200"/>
              </a:lnSpc>
            </a:pPr>
            <a:r>
              <a:rPr lang="en-US" sz="3000">
                <a:solidFill>
                  <a:srgbClr val="FFFFFF"/>
                </a:solidFill>
                <a:latin typeface="Trocchi"/>
              </a:rPr>
              <a:t>Kelebihan</a:t>
            </a:r>
          </a:p>
        </p:txBody>
      </p:sp>
      <p:sp>
        <p:nvSpPr>
          <p:cNvPr name="TextBox 13" id="13"/>
          <p:cNvSpPr txBox="true"/>
          <p:nvPr/>
        </p:nvSpPr>
        <p:spPr>
          <a:xfrm rot="0">
            <a:off x="12584495" y="971550"/>
            <a:ext cx="2374593" cy="514350"/>
          </a:xfrm>
          <a:prstGeom prst="rect">
            <a:avLst/>
          </a:prstGeom>
        </p:spPr>
        <p:txBody>
          <a:bodyPr anchor="t" rtlCol="false" tIns="0" lIns="0" bIns="0" rIns="0">
            <a:spAutoFit/>
          </a:bodyPr>
          <a:lstStyle/>
          <a:p>
            <a:pPr algn="ctr">
              <a:lnSpc>
                <a:spcPts val="4200"/>
              </a:lnSpc>
            </a:pPr>
            <a:r>
              <a:rPr lang="en-US" sz="3000">
                <a:solidFill>
                  <a:srgbClr val="000000"/>
                </a:solidFill>
                <a:latin typeface="Trocchi"/>
              </a:rPr>
              <a:t>Kekurangan</a:t>
            </a:r>
          </a:p>
        </p:txBody>
      </p:sp>
      <p:sp>
        <p:nvSpPr>
          <p:cNvPr name="TextBox 14" id="14"/>
          <p:cNvSpPr txBox="true"/>
          <p:nvPr/>
        </p:nvSpPr>
        <p:spPr>
          <a:xfrm rot="0">
            <a:off x="12584495" y="6249487"/>
            <a:ext cx="2374593" cy="514350"/>
          </a:xfrm>
          <a:prstGeom prst="rect">
            <a:avLst/>
          </a:prstGeom>
        </p:spPr>
        <p:txBody>
          <a:bodyPr anchor="t" rtlCol="false" tIns="0" lIns="0" bIns="0" rIns="0">
            <a:spAutoFit/>
          </a:bodyPr>
          <a:lstStyle/>
          <a:p>
            <a:pPr algn="ctr">
              <a:lnSpc>
                <a:spcPts val="4200"/>
              </a:lnSpc>
            </a:pPr>
            <a:r>
              <a:rPr lang="en-US" sz="3000">
                <a:solidFill>
                  <a:srgbClr val="FFFFFF"/>
                </a:solidFill>
                <a:latin typeface="Trocchi"/>
              </a:rPr>
              <a:t>Kekurangan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272317" y="2496887"/>
            <a:ext cx="5293227" cy="5293227"/>
          </a:xfrm>
          <a:custGeom>
            <a:avLst/>
            <a:gdLst/>
            <a:ahLst/>
            <a:cxnLst/>
            <a:rect r="r" b="b" t="t" l="l"/>
            <a:pathLst>
              <a:path h="5293227" w="5293227">
                <a:moveTo>
                  <a:pt x="0" y="0"/>
                </a:moveTo>
                <a:lnTo>
                  <a:pt x="5293227" y="0"/>
                </a:lnTo>
                <a:lnTo>
                  <a:pt x="5293227" y="5293226"/>
                </a:lnTo>
                <a:lnTo>
                  <a:pt x="0" y="5293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52890" y="3362074"/>
            <a:ext cx="7749074" cy="1571625"/>
          </a:xfrm>
          <a:prstGeom prst="rect">
            <a:avLst/>
          </a:prstGeom>
        </p:spPr>
        <p:txBody>
          <a:bodyPr anchor="t" rtlCol="false" tIns="0" lIns="0" bIns="0" rIns="0">
            <a:spAutoFit/>
          </a:bodyPr>
          <a:lstStyle/>
          <a:p>
            <a:pPr algn="ctr">
              <a:lnSpc>
                <a:spcPts val="6000"/>
              </a:lnSpc>
            </a:pPr>
            <a:r>
              <a:rPr lang="en-US" sz="6000">
                <a:solidFill>
                  <a:srgbClr val="FFFFFF"/>
                </a:solidFill>
                <a:latin typeface="Montserrat Classic Bold"/>
              </a:rPr>
              <a:t>WEB BASED APPLICATION</a:t>
            </a:r>
          </a:p>
        </p:txBody>
      </p:sp>
      <p:sp>
        <p:nvSpPr>
          <p:cNvPr name="TextBox 7" id="7"/>
          <p:cNvSpPr txBox="true"/>
          <p:nvPr/>
        </p:nvSpPr>
        <p:spPr>
          <a:xfrm rot="0">
            <a:off x="1537375" y="5430808"/>
            <a:ext cx="6258899" cy="2111375"/>
          </a:xfrm>
          <a:prstGeom prst="rect">
            <a:avLst/>
          </a:prstGeom>
        </p:spPr>
        <p:txBody>
          <a:bodyPr anchor="t" rtlCol="false" tIns="0" lIns="0" bIns="0" rIns="0">
            <a:spAutoFit/>
          </a:bodyPr>
          <a:lstStyle/>
          <a:p>
            <a:pPr algn="just">
              <a:lnSpc>
                <a:spcPts val="2800"/>
              </a:lnSpc>
            </a:pPr>
            <a:r>
              <a:rPr lang="en-US" sz="2000">
                <a:solidFill>
                  <a:srgbClr val="FFFFFF"/>
                </a:solidFill>
                <a:latin typeface="Montserrat Classic"/>
              </a:rPr>
              <a:t>Web Based Application atau aplikasi berbasis web adalah aplikasi yang dikembangkan menggunakan bahasa HTML, PHP, CSS, JS yang membutuhkan web server dan browser untuk menjalankannya seperti Chrome, Firefox atau Opera.</a:t>
            </a:r>
          </a:p>
        </p:txBody>
      </p:sp>
      <p:sp>
        <p:nvSpPr>
          <p:cNvPr name="TextBox 8" id="8"/>
          <p:cNvSpPr txBox="true"/>
          <p:nvPr/>
        </p:nvSpPr>
        <p:spPr>
          <a:xfrm rot="0">
            <a:off x="2253592" y="1869824"/>
            <a:ext cx="4947670" cy="1387475"/>
          </a:xfrm>
          <a:prstGeom prst="rect">
            <a:avLst/>
          </a:prstGeom>
        </p:spPr>
        <p:txBody>
          <a:bodyPr anchor="t" rtlCol="false" tIns="0" lIns="0" bIns="0" rIns="0">
            <a:spAutoFit/>
          </a:bodyPr>
          <a:lstStyle/>
          <a:p>
            <a:pPr>
              <a:lnSpc>
                <a:spcPts val="10599"/>
              </a:lnSpc>
            </a:pPr>
            <a:r>
              <a:rPr lang="en-US" sz="9999">
                <a:solidFill>
                  <a:srgbClr val="FFFFFF"/>
                </a:solidFill>
                <a:latin typeface="Brittany Bold"/>
              </a:rPr>
              <a:t>Pengertian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4C64BB"/>
        </a:solidFill>
      </p:bgPr>
    </p:bg>
    <p:spTree>
      <p:nvGrpSpPr>
        <p:cNvPr id="1" name=""/>
        <p:cNvGrpSpPr/>
        <p:nvPr/>
      </p:nvGrpSpPr>
      <p:grpSpPr>
        <a:xfrm>
          <a:off x="0" y="0"/>
          <a:ext cx="0" cy="0"/>
          <a:chOff x="0" y="0"/>
          <a:chExt cx="0" cy="0"/>
        </a:xfrm>
      </p:grpSpPr>
      <p:grpSp>
        <p:nvGrpSpPr>
          <p:cNvPr name="Group 2" id="2"/>
          <p:cNvGrpSpPr/>
          <p:nvPr/>
        </p:nvGrpSpPr>
        <p:grpSpPr>
          <a:xfrm rot="0">
            <a:off x="6507129" y="2102101"/>
            <a:ext cx="5273743" cy="5273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844882" y="3253169"/>
            <a:ext cx="8598236" cy="1263806"/>
          </a:xfrm>
          <a:prstGeom prst="rect">
            <a:avLst/>
          </a:prstGeom>
        </p:spPr>
        <p:txBody>
          <a:bodyPr anchor="t" rtlCol="false" tIns="0" lIns="0" bIns="0" rIns="0">
            <a:spAutoFit/>
          </a:bodyPr>
          <a:lstStyle/>
          <a:p>
            <a:pPr algn="ctr">
              <a:lnSpc>
                <a:spcPts val="9716"/>
              </a:lnSpc>
            </a:pPr>
            <a:r>
              <a:rPr lang="en-US" sz="9166">
                <a:solidFill>
                  <a:srgbClr val="4C64BB"/>
                </a:solidFill>
                <a:latin typeface="Brittany Bold"/>
              </a:rPr>
              <a:t>Jenis</a:t>
            </a:r>
          </a:p>
        </p:txBody>
      </p:sp>
      <p:sp>
        <p:nvSpPr>
          <p:cNvPr name="TextBox 6" id="6"/>
          <p:cNvSpPr txBox="true"/>
          <p:nvPr/>
        </p:nvSpPr>
        <p:spPr>
          <a:xfrm rot="0">
            <a:off x="12299974" y="7814833"/>
            <a:ext cx="4959326"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Web Pencarian</a:t>
            </a:r>
          </a:p>
        </p:txBody>
      </p:sp>
      <p:sp>
        <p:nvSpPr>
          <p:cNvPr name="Freeform 7" id="7"/>
          <p:cNvSpPr/>
          <p:nvPr/>
        </p:nvSpPr>
        <p:spPr>
          <a:xfrm flipH="true" flipV="false" rot="0">
            <a:off x="6234235" y="1931654"/>
            <a:ext cx="1458854" cy="1066290"/>
          </a:xfrm>
          <a:custGeom>
            <a:avLst/>
            <a:gdLst/>
            <a:ahLst/>
            <a:cxnLst/>
            <a:rect r="r" b="b" t="t" l="l"/>
            <a:pathLst>
              <a:path h="1066290" w="1458854">
                <a:moveTo>
                  <a:pt x="1458855" y="0"/>
                </a:moveTo>
                <a:lnTo>
                  <a:pt x="0" y="0"/>
                </a:lnTo>
                <a:lnTo>
                  <a:pt x="0" y="1066290"/>
                </a:lnTo>
                <a:lnTo>
                  <a:pt x="1458855" y="1066290"/>
                </a:lnTo>
                <a:lnTo>
                  <a:pt x="145885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2026936" y="1587751"/>
            <a:ext cx="5232364"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Web media sosial</a:t>
            </a:r>
          </a:p>
        </p:txBody>
      </p:sp>
      <p:sp>
        <p:nvSpPr>
          <p:cNvPr name="TextBox 9" id="9"/>
          <p:cNvSpPr txBox="true"/>
          <p:nvPr/>
        </p:nvSpPr>
        <p:spPr>
          <a:xfrm rot="0">
            <a:off x="12299974" y="6030638"/>
            <a:ext cx="4959326"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Web jual beli dan bisnis</a:t>
            </a:r>
          </a:p>
        </p:txBody>
      </p:sp>
      <p:sp>
        <p:nvSpPr>
          <p:cNvPr name="TextBox 10" id="10"/>
          <p:cNvSpPr txBox="true"/>
          <p:nvPr/>
        </p:nvSpPr>
        <p:spPr>
          <a:xfrm rot="0">
            <a:off x="12299974" y="3553113"/>
            <a:ext cx="4959326"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Web berbasis Sistem Informasi</a:t>
            </a:r>
          </a:p>
        </p:txBody>
      </p:sp>
      <p:sp>
        <p:nvSpPr>
          <p:cNvPr name="TextBox 11" id="11"/>
          <p:cNvSpPr txBox="true"/>
          <p:nvPr/>
        </p:nvSpPr>
        <p:spPr>
          <a:xfrm rot="0">
            <a:off x="454932" y="1837589"/>
            <a:ext cx="6328808"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Web Informasi dan Berita</a:t>
            </a:r>
          </a:p>
        </p:txBody>
      </p:sp>
      <p:sp>
        <p:nvSpPr>
          <p:cNvPr name="TextBox 12" id="12"/>
          <p:cNvSpPr txBox="true"/>
          <p:nvPr/>
        </p:nvSpPr>
        <p:spPr>
          <a:xfrm rot="0">
            <a:off x="454932" y="4179645"/>
            <a:ext cx="6328808"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Aplikasi web server</a:t>
            </a:r>
          </a:p>
        </p:txBody>
      </p:sp>
      <p:sp>
        <p:nvSpPr>
          <p:cNvPr name="TextBox 13" id="13"/>
          <p:cNvSpPr txBox="true"/>
          <p:nvPr/>
        </p:nvSpPr>
        <p:spPr>
          <a:xfrm rot="0">
            <a:off x="454932" y="6694404"/>
            <a:ext cx="6328808"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Aplikasi web browser</a:t>
            </a:r>
          </a:p>
        </p:txBody>
      </p:sp>
      <p:sp>
        <p:nvSpPr>
          <p:cNvPr name="Freeform 14" id="14"/>
          <p:cNvSpPr/>
          <p:nvPr/>
        </p:nvSpPr>
        <p:spPr>
          <a:xfrm flipH="true" flipV="false" rot="0">
            <a:off x="5777702" y="4236795"/>
            <a:ext cx="1458854" cy="1066290"/>
          </a:xfrm>
          <a:custGeom>
            <a:avLst/>
            <a:gdLst/>
            <a:ahLst/>
            <a:cxnLst/>
            <a:rect r="r" b="b" t="t" l="l"/>
            <a:pathLst>
              <a:path h="1066290" w="1458854">
                <a:moveTo>
                  <a:pt x="1458854" y="0"/>
                </a:moveTo>
                <a:lnTo>
                  <a:pt x="0" y="0"/>
                </a:lnTo>
                <a:lnTo>
                  <a:pt x="0" y="1066290"/>
                </a:lnTo>
                <a:lnTo>
                  <a:pt x="1458854" y="1066290"/>
                </a:lnTo>
                <a:lnTo>
                  <a:pt x="145885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2507387">
            <a:off x="6054313" y="6011843"/>
            <a:ext cx="1458854" cy="1066290"/>
          </a:xfrm>
          <a:custGeom>
            <a:avLst/>
            <a:gdLst/>
            <a:ahLst/>
            <a:cxnLst/>
            <a:rect r="r" b="b" t="t" l="l"/>
            <a:pathLst>
              <a:path h="1066290" w="1458854">
                <a:moveTo>
                  <a:pt x="1458855" y="0"/>
                </a:moveTo>
                <a:lnTo>
                  <a:pt x="0" y="0"/>
                </a:lnTo>
                <a:lnTo>
                  <a:pt x="0" y="1066290"/>
                </a:lnTo>
                <a:lnTo>
                  <a:pt x="1458855" y="1066290"/>
                </a:lnTo>
                <a:lnTo>
                  <a:pt x="145885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0841120" y="1818794"/>
            <a:ext cx="1458854" cy="1066290"/>
          </a:xfrm>
          <a:custGeom>
            <a:avLst/>
            <a:gdLst/>
            <a:ahLst/>
            <a:cxnLst/>
            <a:rect r="r" b="b" t="t" l="l"/>
            <a:pathLst>
              <a:path h="1066290" w="1458854">
                <a:moveTo>
                  <a:pt x="0" y="0"/>
                </a:moveTo>
                <a:lnTo>
                  <a:pt x="1458854" y="0"/>
                </a:lnTo>
                <a:lnTo>
                  <a:pt x="1458854" y="1066290"/>
                </a:lnTo>
                <a:lnTo>
                  <a:pt x="0" y="1066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051444" y="3703650"/>
            <a:ext cx="1458854" cy="1066290"/>
          </a:xfrm>
          <a:custGeom>
            <a:avLst/>
            <a:gdLst/>
            <a:ahLst/>
            <a:cxnLst/>
            <a:rect r="r" b="b" t="t" l="l"/>
            <a:pathLst>
              <a:path h="1066290" w="1458854">
                <a:moveTo>
                  <a:pt x="0" y="0"/>
                </a:moveTo>
                <a:lnTo>
                  <a:pt x="1458854" y="0"/>
                </a:lnTo>
                <a:lnTo>
                  <a:pt x="1458854" y="1066290"/>
                </a:lnTo>
                <a:lnTo>
                  <a:pt x="0" y="1066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true" rot="0">
            <a:off x="10841120" y="5409835"/>
            <a:ext cx="1458854" cy="1066290"/>
          </a:xfrm>
          <a:custGeom>
            <a:avLst/>
            <a:gdLst/>
            <a:ahLst/>
            <a:cxnLst/>
            <a:rect r="r" b="b" t="t" l="l"/>
            <a:pathLst>
              <a:path h="1066290" w="1458854">
                <a:moveTo>
                  <a:pt x="0" y="1066290"/>
                </a:moveTo>
                <a:lnTo>
                  <a:pt x="1458854" y="1066290"/>
                </a:lnTo>
                <a:lnTo>
                  <a:pt x="1458854" y="0"/>
                </a:lnTo>
                <a:lnTo>
                  <a:pt x="0" y="0"/>
                </a:lnTo>
                <a:lnTo>
                  <a:pt x="0" y="106629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true" rot="0">
            <a:off x="10568081" y="7034293"/>
            <a:ext cx="1458854" cy="1066290"/>
          </a:xfrm>
          <a:custGeom>
            <a:avLst/>
            <a:gdLst/>
            <a:ahLst/>
            <a:cxnLst/>
            <a:rect r="r" b="b" t="t" l="l"/>
            <a:pathLst>
              <a:path h="1066290" w="1458854">
                <a:moveTo>
                  <a:pt x="0" y="1066290"/>
                </a:moveTo>
                <a:lnTo>
                  <a:pt x="1458855" y="1066290"/>
                </a:lnTo>
                <a:lnTo>
                  <a:pt x="1458855" y="0"/>
                </a:lnTo>
                <a:lnTo>
                  <a:pt x="0" y="0"/>
                </a:lnTo>
                <a:lnTo>
                  <a:pt x="0" y="106629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6507129" y="4499958"/>
            <a:ext cx="5273743" cy="1382335"/>
          </a:xfrm>
          <a:prstGeom prst="rect">
            <a:avLst/>
          </a:prstGeom>
        </p:spPr>
        <p:txBody>
          <a:bodyPr anchor="t" rtlCol="false" tIns="0" lIns="0" bIns="0" rIns="0">
            <a:spAutoFit/>
          </a:bodyPr>
          <a:lstStyle/>
          <a:p>
            <a:pPr algn="ctr">
              <a:lnSpc>
                <a:spcPts val="5311"/>
              </a:lnSpc>
            </a:pPr>
            <a:r>
              <a:rPr lang="en-US" sz="5311">
                <a:solidFill>
                  <a:srgbClr val="4C64BB"/>
                </a:solidFill>
                <a:latin typeface="Montserrat Classic Bold"/>
              </a:rPr>
              <a:t>WEB BASED APPLICATION</a:t>
            </a: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033562" y="0"/>
            <a:ext cx="9254438" cy="10287000"/>
            <a:chOff x="0" y="0"/>
            <a:chExt cx="2437383" cy="2709333"/>
          </a:xfrm>
        </p:grpSpPr>
        <p:sp>
          <p:nvSpPr>
            <p:cNvPr name="Freeform 3" id="3"/>
            <p:cNvSpPr/>
            <p:nvPr/>
          </p:nvSpPr>
          <p:spPr>
            <a:xfrm flipH="false" flipV="false" rot="0">
              <a:off x="0" y="0"/>
              <a:ext cx="2437383" cy="2709333"/>
            </a:xfrm>
            <a:custGeom>
              <a:avLst/>
              <a:gdLst/>
              <a:ahLst/>
              <a:cxnLst/>
              <a:rect r="r" b="b" t="t" l="l"/>
              <a:pathLst>
                <a:path h="2709333" w="2437383">
                  <a:moveTo>
                    <a:pt x="0" y="0"/>
                  </a:moveTo>
                  <a:lnTo>
                    <a:pt x="2437383" y="0"/>
                  </a:lnTo>
                  <a:lnTo>
                    <a:pt x="2437383" y="2709333"/>
                  </a:lnTo>
                  <a:lnTo>
                    <a:pt x="0" y="2709333"/>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1886685" y="2424136"/>
            <a:ext cx="5372615" cy="552450"/>
          </a:xfrm>
          <a:prstGeom prst="rect">
            <a:avLst/>
          </a:prstGeom>
        </p:spPr>
        <p:txBody>
          <a:bodyPr anchor="t" rtlCol="false" tIns="0" lIns="0" bIns="0" rIns="0">
            <a:spAutoFit/>
          </a:bodyPr>
          <a:lstStyle/>
          <a:p>
            <a:pPr algn="l" marL="0" indent="0" lvl="1">
              <a:lnSpc>
                <a:spcPts val="4500"/>
              </a:lnSpc>
              <a:spcBef>
                <a:spcPct val="0"/>
              </a:spcBef>
            </a:pPr>
          </a:p>
        </p:txBody>
      </p:sp>
      <p:sp>
        <p:nvSpPr>
          <p:cNvPr name="TextBox 6" id="6"/>
          <p:cNvSpPr txBox="true"/>
          <p:nvPr/>
        </p:nvSpPr>
        <p:spPr>
          <a:xfrm rot="0">
            <a:off x="10362543" y="4064000"/>
            <a:ext cx="6596476" cy="17589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Classic"/>
              </a:rPr>
              <a:t>Membutuhkan jaringan internet yang baik dan stabil agar website yang digunakan dapat terkoneksi dan ditampilkan dengan baik.</a:t>
            </a:r>
          </a:p>
          <a:p>
            <a:pPr algn="l" marL="431801" indent="-215900" lvl="1">
              <a:lnSpc>
                <a:spcPts val="2800"/>
              </a:lnSpc>
              <a:buFont typeface="Arial"/>
              <a:buChar char="•"/>
            </a:pPr>
            <a:r>
              <a:rPr lang="en-US" sz="2000">
                <a:solidFill>
                  <a:srgbClr val="FFFFFF"/>
                </a:solidFill>
                <a:latin typeface="Montserrat Classic"/>
              </a:rPr>
              <a:t>Membutuhkan sistem keamanan jaringan yang baik, dari sisi server, browser, dan client.</a:t>
            </a:r>
          </a:p>
        </p:txBody>
      </p:sp>
      <p:sp>
        <p:nvSpPr>
          <p:cNvPr name="TextBox 7" id="7"/>
          <p:cNvSpPr txBox="true"/>
          <p:nvPr/>
        </p:nvSpPr>
        <p:spPr>
          <a:xfrm rot="0">
            <a:off x="10242403" y="2418419"/>
            <a:ext cx="6836757" cy="744855"/>
          </a:xfrm>
          <a:prstGeom prst="rect">
            <a:avLst/>
          </a:prstGeom>
        </p:spPr>
        <p:txBody>
          <a:bodyPr anchor="t" rtlCol="false" tIns="0" lIns="0" bIns="0" rIns="0">
            <a:spAutoFit/>
          </a:bodyPr>
          <a:lstStyle/>
          <a:p>
            <a:pPr algn="ctr">
              <a:lnSpc>
                <a:spcPts val="5609"/>
              </a:lnSpc>
            </a:pPr>
            <a:r>
              <a:rPr lang="en-US" sz="5499">
                <a:solidFill>
                  <a:srgbClr val="FFFFFF"/>
                </a:solidFill>
                <a:latin typeface="Montserrat Classic Bold"/>
              </a:rPr>
              <a:t>KEKURANGAN</a:t>
            </a:r>
          </a:p>
        </p:txBody>
      </p:sp>
      <p:sp>
        <p:nvSpPr>
          <p:cNvPr name="TextBox 8" id="8"/>
          <p:cNvSpPr txBox="true"/>
          <p:nvPr/>
        </p:nvSpPr>
        <p:spPr>
          <a:xfrm rot="0">
            <a:off x="1875879" y="2418414"/>
            <a:ext cx="5135672" cy="744860"/>
          </a:xfrm>
          <a:prstGeom prst="rect">
            <a:avLst/>
          </a:prstGeom>
        </p:spPr>
        <p:txBody>
          <a:bodyPr anchor="t" rtlCol="false" tIns="0" lIns="0" bIns="0" rIns="0">
            <a:spAutoFit/>
          </a:bodyPr>
          <a:lstStyle/>
          <a:p>
            <a:pPr algn="ctr">
              <a:lnSpc>
                <a:spcPts val="5610"/>
              </a:lnSpc>
            </a:pPr>
            <a:r>
              <a:rPr lang="en-US" sz="5500">
                <a:solidFill>
                  <a:srgbClr val="000000"/>
                </a:solidFill>
                <a:latin typeface="Montserrat Classic Bold"/>
              </a:rPr>
              <a:t>KELEBIHAN</a:t>
            </a:r>
          </a:p>
        </p:txBody>
      </p:sp>
      <p:sp>
        <p:nvSpPr>
          <p:cNvPr name="TextBox 9" id="9"/>
          <p:cNvSpPr txBox="true"/>
          <p:nvPr/>
        </p:nvSpPr>
        <p:spPr>
          <a:xfrm rot="0">
            <a:off x="1600152" y="3469627"/>
            <a:ext cx="5687126" cy="493077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Montserrat Classic"/>
              </a:rPr>
              <a:t>Dapat diakses melalui berbagai perangkat seperti perangkat mobile, desktop, dan tablet. </a:t>
            </a:r>
          </a:p>
          <a:p>
            <a:pPr marL="431801" indent="-215900" lvl="1">
              <a:lnSpc>
                <a:spcPts val="2800"/>
              </a:lnSpc>
              <a:buFont typeface="Arial"/>
              <a:buChar char="•"/>
            </a:pPr>
            <a:r>
              <a:rPr lang="en-US" sz="2000">
                <a:solidFill>
                  <a:srgbClr val="000000"/>
                </a:solidFill>
                <a:latin typeface="Montserrat Classic"/>
              </a:rPr>
              <a:t>Tidak membutuhkan spesifikasi yang besar untuk menjalankan sebuah website.</a:t>
            </a:r>
          </a:p>
          <a:p>
            <a:pPr marL="431801" indent="-215900" lvl="1">
              <a:lnSpc>
                <a:spcPts val="2800"/>
              </a:lnSpc>
              <a:buFont typeface="Arial"/>
              <a:buChar char="•"/>
            </a:pPr>
            <a:r>
              <a:rPr lang="en-US" sz="2000">
                <a:solidFill>
                  <a:srgbClr val="000000"/>
                </a:solidFill>
                <a:latin typeface="Montserrat Classic"/>
              </a:rPr>
              <a:t>Tidak memerlukan lisensi terkait dengan penggunaan website.</a:t>
            </a:r>
          </a:p>
          <a:p>
            <a:pPr marL="431801" indent="-215900" lvl="1">
              <a:lnSpc>
                <a:spcPts val="2800"/>
              </a:lnSpc>
              <a:buFont typeface="Arial"/>
              <a:buChar char="•"/>
            </a:pPr>
            <a:r>
              <a:rPr lang="en-US" sz="2000">
                <a:solidFill>
                  <a:srgbClr val="000000"/>
                </a:solidFill>
                <a:latin typeface="Montserrat Classic"/>
              </a:rPr>
              <a:t>Dapat dijalankan pada berbagai sistem operasi (OS) seperti Windows, Linux, Mac, dll.</a:t>
            </a:r>
          </a:p>
          <a:p>
            <a:pPr algn="l" marL="431801" indent="-215900" lvl="1">
              <a:lnSpc>
                <a:spcPts val="2800"/>
              </a:lnSpc>
              <a:buFont typeface="Arial"/>
              <a:buChar char="•"/>
            </a:pPr>
            <a:r>
              <a:rPr lang="en-US" sz="2000">
                <a:solidFill>
                  <a:srgbClr val="000000"/>
                </a:solidFill>
                <a:latin typeface="Montserrat Classic"/>
              </a:rPr>
              <a:t>Dapat ditampilkan dan dilihat kapanpun dan dimanapun, asalkan terhubung dengan jaringan internet yang stabil.</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4C64BB"/>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832308" y="1635125"/>
          <a:ext cx="12623384" cy="7639050"/>
        </p:xfrm>
        <a:graphic>
          <a:graphicData uri="http://schemas.openxmlformats.org/drawingml/2006/table">
            <a:tbl>
              <a:tblPr/>
              <a:tblGrid>
                <a:gridCol w="2303776"/>
                <a:gridCol w="5067992"/>
                <a:gridCol w="5251616"/>
              </a:tblGrid>
              <a:tr h="804111">
                <a:tc>
                  <a:txBody>
                    <a:bodyPr anchor="t" rtlCol="false"/>
                    <a:lstStyle/>
                    <a:p>
                      <a:pPr algn="ctr">
                        <a:lnSpc>
                          <a:spcPts val="2659"/>
                        </a:lnSpc>
                        <a:defRPr/>
                      </a:pPr>
                      <a:r>
                        <a:rPr lang="en-US" sz="1899">
                          <a:solidFill>
                            <a:srgbClr val="FFFFFF"/>
                          </a:solidFill>
                          <a:latin typeface="Canva Sans Bold"/>
                        </a:rPr>
                        <a:t>Feature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Bold"/>
                        </a:rPr>
                        <a:t>Dekstop App</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Bold"/>
                        </a:rPr>
                        <a:t>Web App</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139157">
                <a:tc>
                  <a:txBody>
                    <a:bodyPr anchor="t" rtlCol="false"/>
                    <a:lstStyle/>
                    <a:p>
                      <a:pPr algn="ctr">
                        <a:lnSpc>
                          <a:spcPts val="2659"/>
                        </a:lnSpc>
                        <a:defRPr/>
                      </a:pPr>
                      <a:r>
                        <a:rPr lang="en-US" sz="1899">
                          <a:solidFill>
                            <a:srgbClr val="FFFFFF"/>
                          </a:solidFill>
                          <a:latin typeface="Canva Sans"/>
                        </a:rPr>
                        <a:t>Deployment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rPr>
                        <a:t>Perlu Instalasi di sisi client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rPr>
                        <a:t>Tidak perlu instalasi di client, cukup web browser</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139157">
                <a:tc>
                  <a:txBody>
                    <a:bodyPr anchor="t" rtlCol="false"/>
                    <a:lstStyle/>
                    <a:p>
                      <a:pPr algn="ctr">
                        <a:lnSpc>
                          <a:spcPts val="2659"/>
                        </a:lnSpc>
                        <a:defRPr/>
                      </a:pPr>
                      <a:r>
                        <a:rPr lang="en-US" sz="1899">
                          <a:solidFill>
                            <a:srgbClr val="FFFFFF"/>
                          </a:solidFill>
                          <a:latin typeface="Canva Sans"/>
                        </a:rPr>
                        <a:t>Maintenance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rPr>
                        <a:t>Jika ada perubahan, perlu reinstalasi di sisi client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rPr>
                        <a:t>Perubahan hanya di sisi server, tidak di client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474203">
                <a:tc>
                  <a:txBody>
                    <a:bodyPr anchor="t" rtlCol="false"/>
                    <a:lstStyle/>
                    <a:p>
                      <a:pPr algn="ctr">
                        <a:lnSpc>
                          <a:spcPts val="2659"/>
                        </a:lnSpc>
                        <a:defRPr/>
                      </a:pPr>
                      <a:r>
                        <a:rPr lang="en-US" sz="1899">
                          <a:solidFill>
                            <a:srgbClr val="FFFFFF"/>
                          </a:solidFill>
                          <a:latin typeface="Canva Sans"/>
                        </a:rPr>
                        <a:t>Responsiveness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rPr>
                        <a:t>Pemrosesan lebih cepat karena dilakukan di sisi client. Spec client harus bagus.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rPr>
                        <a:t>Pemrosesan dilakukan di sisi server, bergantung pada jumlah user. Server harus bagus.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139157">
                <a:tc>
                  <a:txBody>
                    <a:bodyPr anchor="t" rtlCol="false"/>
                    <a:lstStyle/>
                    <a:p>
                      <a:pPr algn="ctr">
                        <a:lnSpc>
                          <a:spcPts val="2659"/>
                        </a:lnSpc>
                        <a:defRPr/>
                      </a:pPr>
                      <a:r>
                        <a:rPr lang="en-US" sz="1899">
                          <a:solidFill>
                            <a:srgbClr val="FFFFFF"/>
                          </a:solidFill>
                          <a:latin typeface="Canva Sans"/>
                        </a:rPr>
                        <a:t>Platform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rPr>
                        <a:t>Perlu platform yang sesuai dengan bahasa yang digunakan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rPr>
                        <a:t>Bebas platform untuk client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139157">
                <a:tc>
                  <a:txBody>
                    <a:bodyPr anchor="t" rtlCol="false"/>
                    <a:lstStyle/>
                    <a:p>
                      <a:pPr algn="ctr">
                        <a:lnSpc>
                          <a:spcPts val="2659"/>
                        </a:lnSpc>
                        <a:defRPr/>
                      </a:pPr>
                      <a:r>
                        <a:rPr lang="en-US" sz="1899">
                          <a:solidFill>
                            <a:srgbClr val="FFFFFF"/>
                          </a:solidFill>
                          <a:latin typeface="Canva Sans"/>
                        </a:rPr>
                        <a:t>Programming Model</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Bold"/>
                        </a:rPr>
                        <a:t>2 tier</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rPr>
                        <a:t>3 tier atau n-tier</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804111">
                <a:tc>
                  <a:txBody>
                    <a:bodyPr anchor="t" rtlCol="false"/>
                    <a:lstStyle/>
                    <a:p>
                      <a:pPr algn="ctr">
                        <a:lnSpc>
                          <a:spcPts val="2659"/>
                        </a:lnSpc>
                        <a:defRPr/>
                      </a:pPr>
                      <a:r>
                        <a:rPr lang="en-US" sz="1899">
                          <a:solidFill>
                            <a:srgbClr val="FFFFFF"/>
                          </a:solidFill>
                          <a:latin typeface="Canva Sans"/>
                        </a:rPr>
                        <a:t>Security</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Bold"/>
                        </a:rPr>
                        <a:t>Relatif lebih aman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Canva Sans"/>
                        </a:rPr>
                        <a:t>Relatif lebih tidak aman jika di internet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Freeform 3" id="3"/>
          <p:cNvSpPr/>
          <p:nvPr/>
        </p:nvSpPr>
        <p:spPr>
          <a:xfrm flipH="false" flipV="false" rot="0">
            <a:off x="3820184" y="0"/>
            <a:ext cx="7315200" cy="1591056"/>
          </a:xfrm>
          <a:custGeom>
            <a:avLst/>
            <a:gdLst/>
            <a:ahLst/>
            <a:cxnLst/>
            <a:rect r="r" b="b" t="t" l="l"/>
            <a:pathLst>
              <a:path h="1591056" w="7315200">
                <a:moveTo>
                  <a:pt x="0" y="0"/>
                </a:moveTo>
                <a:lnTo>
                  <a:pt x="7315200" y="0"/>
                </a:lnTo>
                <a:lnTo>
                  <a:pt x="7315200" y="1591056"/>
                </a:lnTo>
                <a:lnTo>
                  <a:pt x="0" y="1591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088523" y="412750"/>
            <a:ext cx="10110955" cy="1222376"/>
          </a:xfrm>
          <a:prstGeom prst="rect">
            <a:avLst/>
          </a:prstGeom>
        </p:spPr>
        <p:txBody>
          <a:bodyPr anchor="t" rtlCol="false" tIns="0" lIns="0" bIns="0" rIns="0">
            <a:spAutoFit/>
          </a:bodyPr>
          <a:lstStyle/>
          <a:p>
            <a:pPr algn="r">
              <a:lnSpc>
                <a:spcPts val="8000"/>
              </a:lnSpc>
            </a:pPr>
            <a:r>
              <a:rPr lang="en-US" sz="8000">
                <a:solidFill>
                  <a:srgbClr val="FFFFFF"/>
                </a:solidFill>
                <a:latin typeface="ITC Benguiat Bold"/>
              </a:rPr>
              <a:t>WEB VS DEKSTOP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589947" y="2468365"/>
            <a:ext cx="4793488" cy="4848028"/>
          </a:xfrm>
          <a:custGeom>
            <a:avLst/>
            <a:gdLst/>
            <a:ahLst/>
            <a:cxnLst/>
            <a:rect r="r" b="b" t="t" l="l"/>
            <a:pathLst>
              <a:path h="4848028" w="4793488">
                <a:moveTo>
                  <a:pt x="0" y="0"/>
                </a:moveTo>
                <a:lnTo>
                  <a:pt x="4793488" y="0"/>
                </a:lnTo>
                <a:lnTo>
                  <a:pt x="4793488" y="4848029"/>
                </a:lnTo>
                <a:lnTo>
                  <a:pt x="0" y="4848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52890" y="4082754"/>
            <a:ext cx="7749074" cy="1571625"/>
          </a:xfrm>
          <a:prstGeom prst="rect">
            <a:avLst/>
          </a:prstGeom>
        </p:spPr>
        <p:txBody>
          <a:bodyPr anchor="t" rtlCol="false" tIns="0" lIns="0" bIns="0" rIns="0">
            <a:spAutoFit/>
          </a:bodyPr>
          <a:lstStyle/>
          <a:p>
            <a:pPr algn="ctr">
              <a:lnSpc>
                <a:spcPts val="6000"/>
              </a:lnSpc>
            </a:pPr>
            <a:r>
              <a:rPr lang="en-US" sz="6000">
                <a:solidFill>
                  <a:srgbClr val="FFFFFF"/>
                </a:solidFill>
                <a:latin typeface="Montserrat Classic Bold"/>
              </a:rPr>
              <a:t>CASCADING STYLE SHEET</a:t>
            </a:r>
          </a:p>
        </p:txBody>
      </p:sp>
      <p:sp>
        <p:nvSpPr>
          <p:cNvPr name="TextBox 7" id="7"/>
          <p:cNvSpPr txBox="true"/>
          <p:nvPr/>
        </p:nvSpPr>
        <p:spPr>
          <a:xfrm rot="0">
            <a:off x="1597978" y="5890804"/>
            <a:ext cx="6258899" cy="1406525"/>
          </a:xfrm>
          <a:prstGeom prst="rect">
            <a:avLst/>
          </a:prstGeom>
        </p:spPr>
        <p:txBody>
          <a:bodyPr anchor="t" rtlCol="false" tIns="0" lIns="0" bIns="0" rIns="0">
            <a:spAutoFit/>
          </a:bodyPr>
          <a:lstStyle/>
          <a:p>
            <a:pPr algn="just">
              <a:lnSpc>
                <a:spcPts val="2800"/>
              </a:lnSpc>
            </a:pPr>
            <a:r>
              <a:rPr lang="en-US" sz="2000">
                <a:solidFill>
                  <a:srgbClr val="FFFFFF"/>
                </a:solidFill>
                <a:latin typeface="Montserrat Classic"/>
              </a:rPr>
              <a:t>Cascading adalah proses menggabungkan stylesheet yang berbeda, bertujuan untuk menentukan tampilan dan format halaman pada website. </a:t>
            </a:r>
          </a:p>
        </p:txBody>
      </p:sp>
      <p:sp>
        <p:nvSpPr>
          <p:cNvPr name="TextBox 8" id="8"/>
          <p:cNvSpPr txBox="true"/>
          <p:nvPr/>
        </p:nvSpPr>
        <p:spPr>
          <a:xfrm rot="0">
            <a:off x="2253592" y="2600228"/>
            <a:ext cx="4947670" cy="1387475"/>
          </a:xfrm>
          <a:prstGeom prst="rect">
            <a:avLst/>
          </a:prstGeom>
        </p:spPr>
        <p:txBody>
          <a:bodyPr anchor="t" rtlCol="false" tIns="0" lIns="0" bIns="0" rIns="0">
            <a:spAutoFit/>
          </a:bodyPr>
          <a:lstStyle/>
          <a:p>
            <a:pPr>
              <a:lnSpc>
                <a:spcPts val="10599"/>
              </a:lnSpc>
            </a:pPr>
            <a:r>
              <a:rPr lang="en-US" sz="9999">
                <a:solidFill>
                  <a:srgbClr val="FFFFFF"/>
                </a:solidFill>
                <a:latin typeface="Brittany Bold"/>
              </a:rPr>
              <a:t>Pengertian</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44000" y="-425225"/>
            <a:ext cx="9377874" cy="10712225"/>
            <a:chOff x="0" y="0"/>
            <a:chExt cx="2469893" cy="2821327"/>
          </a:xfrm>
        </p:grpSpPr>
        <p:sp>
          <p:nvSpPr>
            <p:cNvPr name="Freeform 3" id="3"/>
            <p:cNvSpPr/>
            <p:nvPr/>
          </p:nvSpPr>
          <p:spPr>
            <a:xfrm flipH="false" flipV="false" rot="0">
              <a:off x="0" y="0"/>
              <a:ext cx="2469893" cy="2821327"/>
            </a:xfrm>
            <a:custGeom>
              <a:avLst/>
              <a:gdLst/>
              <a:ahLst/>
              <a:cxnLst/>
              <a:rect r="r" b="b" t="t" l="l"/>
              <a:pathLst>
                <a:path h="2821327" w="2469893">
                  <a:moveTo>
                    <a:pt x="0" y="0"/>
                  </a:moveTo>
                  <a:lnTo>
                    <a:pt x="2469893" y="0"/>
                  </a:lnTo>
                  <a:lnTo>
                    <a:pt x="2469893" y="2821327"/>
                  </a:lnTo>
                  <a:lnTo>
                    <a:pt x="0" y="2821327"/>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00495" y="4173866"/>
            <a:ext cx="5873170" cy="2190115"/>
          </a:xfrm>
          <a:prstGeom prst="rect">
            <a:avLst/>
          </a:prstGeom>
        </p:spPr>
        <p:txBody>
          <a:bodyPr anchor="t" rtlCol="false" tIns="0" lIns="0" bIns="0" rIns="0">
            <a:spAutoFit/>
          </a:bodyPr>
          <a:lstStyle/>
          <a:p>
            <a:pPr>
              <a:lnSpc>
                <a:spcPts val="8480"/>
              </a:lnSpc>
            </a:pPr>
            <a:r>
              <a:rPr lang="en-US" sz="8000">
                <a:solidFill>
                  <a:srgbClr val="000000"/>
                </a:solidFill>
                <a:latin typeface="Montserrat Classic Bold"/>
              </a:rPr>
              <a:t>LIST OF CONTENTS</a:t>
            </a:r>
          </a:p>
        </p:txBody>
      </p:sp>
      <p:sp>
        <p:nvSpPr>
          <p:cNvPr name="TextBox 6" id="6"/>
          <p:cNvSpPr txBox="true"/>
          <p:nvPr/>
        </p:nvSpPr>
        <p:spPr>
          <a:xfrm rot="0">
            <a:off x="11229714" y="6478281"/>
            <a:ext cx="6560321"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CLIENT SIDE/ SERVER SIDE SCRIPTING</a:t>
            </a:r>
          </a:p>
        </p:txBody>
      </p:sp>
      <p:sp>
        <p:nvSpPr>
          <p:cNvPr name="TextBox 7" id="7"/>
          <p:cNvSpPr txBox="true"/>
          <p:nvPr/>
        </p:nvSpPr>
        <p:spPr>
          <a:xfrm rot="0">
            <a:off x="9835687" y="6363981"/>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14</a:t>
            </a:r>
          </a:p>
        </p:txBody>
      </p:sp>
      <p:sp>
        <p:nvSpPr>
          <p:cNvPr name="TextBox 8" id="8"/>
          <p:cNvSpPr txBox="true"/>
          <p:nvPr/>
        </p:nvSpPr>
        <p:spPr>
          <a:xfrm rot="0">
            <a:off x="9835687" y="1295586"/>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09</a:t>
            </a:r>
          </a:p>
        </p:txBody>
      </p:sp>
      <p:sp>
        <p:nvSpPr>
          <p:cNvPr name="TextBox 9" id="9"/>
          <p:cNvSpPr txBox="true"/>
          <p:nvPr/>
        </p:nvSpPr>
        <p:spPr>
          <a:xfrm rot="0">
            <a:off x="11229714" y="1409886"/>
            <a:ext cx="4226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HTML DOCUMENT</a:t>
            </a:r>
          </a:p>
        </p:txBody>
      </p:sp>
      <p:sp>
        <p:nvSpPr>
          <p:cNvPr name="TextBox 10" id="10"/>
          <p:cNvSpPr txBox="true"/>
          <p:nvPr/>
        </p:nvSpPr>
        <p:spPr>
          <a:xfrm rot="0">
            <a:off x="9835687" y="2309265"/>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10</a:t>
            </a:r>
          </a:p>
        </p:txBody>
      </p:sp>
      <p:sp>
        <p:nvSpPr>
          <p:cNvPr name="TextBox 11" id="11"/>
          <p:cNvSpPr txBox="true"/>
          <p:nvPr/>
        </p:nvSpPr>
        <p:spPr>
          <a:xfrm rot="0">
            <a:off x="11229714" y="2423565"/>
            <a:ext cx="4607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HTML BASIC SCHEME</a:t>
            </a:r>
          </a:p>
        </p:txBody>
      </p:sp>
      <p:sp>
        <p:nvSpPr>
          <p:cNvPr name="TextBox 12" id="12"/>
          <p:cNvSpPr txBox="true"/>
          <p:nvPr/>
        </p:nvSpPr>
        <p:spPr>
          <a:xfrm rot="0">
            <a:off x="9835687" y="3322944"/>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11</a:t>
            </a:r>
          </a:p>
        </p:txBody>
      </p:sp>
      <p:sp>
        <p:nvSpPr>
          <p:cNvPr name="TextBox 13" id="13"/>
          <p:cNvSpPr txBox="true"/>
          <p:nvPr/>
        </p:nvSpPr>
        <p:spPr>
          <a:xfrm rot="0">
            <a:off x="11229714" y="3437244"/>
            <a:ext cx="4226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HTML ELEMENT</a:t>
            </a:r>
          </a:p>
        </p:txBody>
      </p:sp>
      <p:sp>
        <p:nvSpPr>
          <p:cNvPr name="TextBox 14" id="14"/>
          <p:cNvSpPr txBox="true"/>
          <p:nvPr/>
        </p:nvSpPr>
        <p:spPr>
          <a:xfrm rot="0">
            <a:off x="9835687" y="4336623"/>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12</a:t>
            </a:r>
          </a:p>
        </p:txBody>
      </p:sp>
      <p:sp>
        <p:nvSpPr>
          <p:cNvPr name="TextBox 15" id="15"/>
          <p:cNvSpPr txBox="true"/>
          <p:nvPr/>
        </p:nvSpPr>
        <p:spPr>
          <a:xfrm rot="0">
            <a:off x="11229714" y="4450923"/>
            <a:ext cx="5321769"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CASCANDING STYLE SHEET</a:t>
            </a:r>
          </a:p>
        </p:txBody>
      </p:sp>
      <p:sp>
        <p:nvSpPr>
          <p:cNvPr name="TextBox 16" id="16"/>
          <p:cNvSpPr txBox="true"/>
          <p:nvPr/>
        </p:nvSpPr>
        <p:spPr>
          <a:xfrm rot="0">
            <a:off x="9835687" y="5350302"/>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13</a:t>
            </a:r>
          </a:p>
        </p:txBody>
      </p:sp>
      <p:sp>
        <p:nvSpPr>
          <p:cNvPr name="TextBox 17" id="17"/>
          <p:cNvSpPr txBox="true"/>
          <p:nvPr/>
        </p:nvSpPr>
        <p:spPr>
          <a:xfrm rot="0">
            <a:off x="11229714" y="5464602"/>
            <a:ext cx="422612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JAVA SCRIPT</a:t>
            </a:r>
          </a:p>
        </p:txBody>
      </p:sp>
      <p:sp>
        <p:nvSpPr>
          <p:cNvPr name="TextBox 18" id="18"/>
          <p:cNvSpPr txBox="true"/>
          <p:nvPr/>
        </p:nvSpPr>
        <p:spPr>
          <a:xfrm rot="0">
            <a:off x="9835687" y="8391339"/>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16</a:t>
            </a:r>
          </a:p>
        </p:txBody>
      </p:sp>
      <p:sp>
        <p:nvSpPr>
          <p:cNvPr name="TextBox 19" id="19"/>
          <p:cNvSpPr txBox="true"/>
          <p:nvPr/>
        </p:nvSpPr>
        <p:spPr>
          <a:xfrm rot="0">
            <a:off x="11229714" y="8505639"/>
            <a:ext cx="5321769"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WEB VS DEKSTOP APPLICATION</a:t>
            </a:r>
          </a:p>
        </p:txBody>
      </p:sp>
      <p:sp>
        <p:nvSpPr>
          <p:cNvPr name="TextBox 20" id="20"/>
          <p:cNvSpPr txBox="true"/>
          <p:nvPr/>
        </p:nvSpPr>
        <p:spPr>
          <a:xfrm rot="0">
            <a:off x="11229714" y="7491960"/>
            <a:ext cx="6029586" cy="371475"/>
          </a:xfrm>
          <a:prstGeom prst="rect">
            <a:avLst/>
          </a:prstGeom>
        </p:spPr>
        <p:txBody>
          <a:bodyPr anchor="t" rtlCol="false" tIns="0" lIns="0" bIns="0" rIns="0">
            <a:spAutoFit/>
          </a:bodyPr>
          <a:lstStyle/>
          <a:p>
            <a:pPr>
              <a:lnSpc>
                <a:spcPts val="2999"/>
              </a:lnSpc>
            </a:pPr>
            <a:r>
              <a:rPr lang="en-US" sz="2499">
                <a:solidFill>
                  <a:srgbClr val="FFFFFF"/>
                </a:solidFill>
                <a:latin typeface="Montserrat Classic Bold"/>
              </a:rPr>
              <a:t>WEB BASED APPLICATION</a:t>
            </a:r>
          </a:p>
        </p:txBody>
      </p:sp>
      <p:sp>
        <p:nvSpPr>
          <p:cNvPr name="TextBox 21" id="21"/>
          <p:cNvSpPr txBox="true"/>
          <p:nvPr/>
        </p:nvSpPr>
        <p:spPr>
          <a:xfrm rot="0">
            <a:off x="9835687" y="7377660"/>
            <a:ext cx="1394026" cy="600075"/>
          </a:xfrm>
          <a:prstGeom prst="rect">
            <a:avLst/>
          </a:prstGeom>
        </p:spPr>
        <p:txBody>
          <a:bodyPr anchor="t" rtlCol="false" tIns="0" lIns="0" bIns="0" rIns="0">
            <a:spAutoFit/>
          </a:bodyPr>
          <a:lstStyle/>
          <a:p>
            <a:pPr algn="ctr">
              <a:lnSpc>
                <a:spcPts val="4799"/>
              </a:lnSpc>
            </a:pPr>
            <a:r>
              <a:rPr lang="en-US" sz="3999">
                <a:solidFill>
                  <a:srgbClr val="FFFFFF"/>
                </a:solidFill>
                <a:latin typeface="Montserrat Classic Bold"/>
              </a:rPr>
              <a:t>15</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33562" y="0"/>
            <a:ext cx="9254438" cy="10287000"/>
            <a:chOff x="0" y="0"/>
            <a:chExt cx="2437383" cy="2709333"/>
          </a:xfrm>
        </p:grpSpPr>
        <p:sp>
          <p:nvSpPr>
            <p:cNvPr name="Freeform 3" id="3"/>
            <p:cNvSpPr/>
            <p:nvPr/>
          </p:nvSpPr>
          <p:spPr>
            <a:xfrm flipH="false" flipV="false" rot="0">
              <a:off x="0" y="0"/>
              <a:ext cx="2437383" cy="2709333"/>
            </a:xfrm>
            <a:custGeom>
              <a:avLst/>
              <a:gdLst/>
              <a:ahLst/>
              <a:cxnLst/>
              <a:rect r="r" b="b" t="t" l="l"/>
              <a:pathLst>
                <a:path h="2709333" w="2437383">
                  <a:moveTo>
                    <a:pt x="0" y="0"/>
                  </a:moveTo>
                  <a:lnTo>
                    <a:pt x="2437383" y="0"/>
                  </a:lnTo>
                  <a:lnTo>
                    <a:pt x="2437383" y="2709333"/>
                  </a:lnTo>
                  <a:lnTo>
                    <a:pt x="0" y="2709333"/>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49666" y="2107005"/>
            <a:ext cx="9993666" cy="6290131"/>
          </a:xfrm>
          <a:custGeom>
            <a:avLst/>
            <a:gdLst/>
            <a:ahLst/>
            <a:cxnLst/>
            <a:rect r="r" b="b" t="t" l="l"/>
            <a:pathLst>
              <a:path h="6290131" w="9993666">
                <a:moveTo>
                  <a:pt x="0" y="0"/>
                </a:moveTo>
                <a:lnTo>
                  <a:pt x="9993666" y="0"/>
                </a:lnTo>
                <a:lnTo>
                  <a:pt x="9993666" y="6290132"/>
                </a:lnTo>
                <a:lnTo>
                  <a:pt x="0" y="6290132"/>
                </a:lnTo>
                <a:lnTo>
                  <a:pt x="0" y="0"/>
                </a:lnTo>
                <a:close/>
              </a:path>
            </a:pathLst>
          </a:custGeom>
          <a:blipFill>
            <a:blip r:embed="rId2"/>
            <a:stretch>
              <a:fillRect l="0" t="0" r="0" b="0"/>
            </a:stretch>
          </a:blipFill>
        </p:spPr>
      </p:sp>
      <p:sp>
        <p:nvSpPr>
          <p:cNvPr name="TextBox 6" id="6"/>
          <p:cNvSpPr txBox="true"/>
          <p:nvPr/>
        </p:nvSpPr>
        <p:spPr>
          <a:xfrm rot="0">
            <a:off x="11886685" y="2424136"/>
            <a:ext cx="5372615" cy="552450"/>
          </a:xfrm>
          <a:prstGeom prst="rect">
            <a:avLst/>
          </a:prstGeom>
        </p:spPr>
        <p:txBody>
          <a:bodyPr anchor="t" rtlCol="false" tIns="0" lIns="0" bIns="0" rIns="0">
            <a:spAutoFit/>
          </a:bodyPr>
          <a:lstStyle/>
          <a:p>
            <a:pPr algn="l" marL="0" indent="0" lvl="1">
              <a:lnSpc>
                <a:spcPts val="4500"/>
              </a:lnSpc>
              <a:spcBef>
                <a:spcPct val="0"/>
              </a:spcBef>
            </a:pPr>
          </a:p>
        </p:txBody>
      </p:sp>
      <p:sp>
        <p:nvSpPr>
          <p:cNvPr name="TextBox 7" id="7"/>
          <p:cNvSpPr txBox="true"/>
          <p:nvPr/>
        </p:nvSpPr>
        <p:spPr>
          <a:xfrm rot="0">
            <a:off x="9926750" y="3336277"/>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01</a:t>
            </a:r>
          </a:p>
        </p:txBody>
      </p:sp>
      <p:sp>
        <p:nvSpPr>
          <p:cNvPr name="TextBox 8" id="8"/>
          <p:cNvSpPr txBox="true"/>
          <p:nvPr/>
        </p:nvSpPr>
        <p:spPr>
          <a:xfrm rot="0">
            <a:off x="12414742" y="3766171"/>
            <a:ext cx="5416750" cy="34925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Mempercepat loading pada halaman web</a:t>
            </a:r>
          </a:p>
        </p:txBody>
      </p:sp>
      <p:sp>
        <p:nvSpPr>
          <p:cNvPr name="TextBox 9" id="9"/>
          <p:cNvSpPr txBox="true"/>
          <p:nvPr/>
        </p:nvSpPr>
        <p:spPr>
          <a:xfrm rot="0">
            <a:off x="12555281" y="2285010"/>
            <a:ext cx="5135672" cy="744860"/>
          </a:xfrm>
          <a:prstGeom prst="rect">
            <a:avLst/>
          </a:prstGeom>
        </p:spPr>
        <p:txBody>
          <a:bodyPr anchor="t" rtlCol="false" tIns="0" lIns="0" bIns="0" rIns="0">
            <a:spAutoFit/>
          </a:bodyPr>
          <a:lstStyle/>
          <a:p>
            <a:pPr>
              <a:lnSpc>
                <a:spcPts val="5610"/>
              </a:lnSpc>
            </a:pPr>
            <a:r>
              <a:rPr lang="en-US" sz="5500">
                <a:solidFill>
                  <a:srgbClr val="FFFFFF"/>
                </a:solidFill>
                <a:latin typeface="Montserrat Classic Bold"/>
              </a:rPr>
              <a:t>FUNGSI</a:t>
            </a:r>
          </a:p>
        </p:txBody>
      </p:sp>
      <p:sp>
        <p:nvSpPr>
          <p:cNvPr name="TextBox 10" id="10"/>
          <p:cNvSpPr txBox="true"/>
          <p:nvPr/>
        </p:nvSpPr>
        <p:spPr>
          <a:xfrm rot="0">
            <a:off x="9956558" y="4477371"/>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02</a:t>
            </a:r>
          </a:p>
        </p:txBody>
      </p:sp>
      <p:sp>
        <p:nvSpPr>
          <p:cNvPr name="TextBox 11" id="11"/>
          <p:cNvSpPr txBox="true"/>
          <p:nvPr/>
        </p:nvSpPr>
        <p:spPr>
          <a:xfrm rot="0">
            <a:off x="12492175" y="4877421"/>
            <a:ext cx="5416750" cy="701675"/>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Memberikan lebih banyak variasi untuk tampilan</a:t>
            </a:r>
          </a:p>
        </p:txBody>
      </p:sp>
      <p:sp>
        <p:nvSpPr>
          <p:cNvPr name="TextBox 12" id="12"/>
          <p:cNvSpPr txBox="true"/>
          <p:nvPr/>
        </p:nvSpPr>
        <p:spPr>
          <a:xfrm rot="0">
            <a:off x="9956558" y="5618465"/>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03</a:t>
            </a:r>
          </a:p>
        </p:txBody>
      </p:sp>
      <p:sp>
        <p:nvSpPr>
          <p:cNvPr name="TextBox 13" id="13"/>
          <p:cNvSpPr txBox="true"/>
          <p:nvPr/>
        </p:nvSpPr>
        <p:spPr>
          <a:xfrm rot="0">
            <a:off x="12492175" y="6081063"/>
            <a:ext cx="5416750" cy="349250"/>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Mempermudah pengelolaan kode</a:t>
            </a:r>
          </a:p>
        </p:txBody>
      </p:sp>
      <p:sp>
        <p:nvSpPr>
          <p:cNvPr name="TextBox 14" id="14"/>
          <p:cNvSpPr txBox="true"/>
          <p:nvPr/>
        </p:nvSpPr>
        <p:spPr>
          <a:xfrm rot="0">
            <a:off x="9994658" y="6752576"/>
            <a:ext cx="2255738" cy="1141094"/>
          </a:xfrm>
          <a:prstGeom prst="rect">
            <a:avLst/>
          </a:prstGeom>
        </p:spPr>
        <p:txBody>
          <a:bodyPr anchor="t" rtlCol="false" tIns="0" lIns="0" bIns="0" rIns="0">
            <a:spAutoFit/>
          </a:bodyPr>
          <a:lstStyle/>
          <a:p>
            <a:pPr algn="ctr" marL="0" indent="0" lvl="1">
              <a:lnSpc>
                <a:spcPts val="9450"/>
              </a:lnSpc>
              <a:spcBef>
                <a:spcPct val="0"/>
              </a:spcBef>
            </a:pPr>
            <a:r>
              <a:rPr lang="en-US" sz="6300">
                <a:solidFill>
                  <a:srgbClr val="FFFFFF"/>
                </a:solidFill>
                <a:latin typeface="Montserrat Classic Bold"/>
              </a:rPr>
              <a:t>04</a:t>
            </a:r>
          </a:p>
        </p:txBody>
      </p:sp>
      <p:sp>
        <p:nvSpPr>
          <p:cNvPr name="TextBox 15" id="15"/>
          <p:cNvSpPr txBox="true"/>
          <p:nvPr/>
        </p:nvSpPr>
        <p:spPr>
          <a:xfrm rot="0">
            <a:off x="12492175" y="7047533"/>
            <a:ext cx="5416750" cy="701675"/>
          </a:xfrm>
          <a:prstGeom prst="rect">
            <a:avLst/>
          </a:prstGeom>
        </p:spPr>
        <p:txBody>
          <a:bodyPr anchor="t" rtlCol="false" tIns="0" lIns="0" bIns="0" rIns="0">
            <a:spAutoFit/>
          </a:bodyPr>
          <a:lstStyle/>
          <a:p>
            <a:pPr algn="l" marL="0" indent="0" lvl="0">
              <a:lnSpc>
                <a:spcPts val="2800"/>
              </a:lnSpc>
            </a:pPr>
            <a:r>
              <a:rPr lang="en-US" sz="2000">
                <a:solidFill>
                  <a:srgbClr val="FFFFFF"/>
                </a:solidFill>
                <a:latin typeface="Montserrat Classic"/>
              </a:rPr>
              <a:t>membuat tampilah website terlihat lebih rapi di semua ukuran la</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4C64BB"/>
        </a:solidFill>
      </p:bgPr>
    </p:bg>
    <p:spTree>
      <p:nvGrpSpPr>
        <p:cNvPr id="1" name=""/>
        <p:cNvGrpSpPr/>
        <p:nvPr/>
      </p:nvGrpSpPr>
      <p:grpSpPr>
        <a:xfrm>
          <a:off x="0" y="0"/>
          <a:ext cx="0" cy="0"/>
          <a:chOff x="0" y="0"/>
          <a:chExt cx="0" cy="0"/>
        </a:xfrm>
      </p:grpSpPr>
      <p:grpSp>
        <p:nvGrpSpPr>
          <p:cNvPr name="Group 2" id="2"/>
          <p:cNvGrpSpPr/>
          <p:nvPr/>
        </p:nvGrpSpPr>
        <p:grpSpPr>
          <a:xfrm rot="0">
            <a:off x="1385980" y="2393074"/>
            <a:ext cx="6261380" cy="62613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264781">
            <a:off x="8336040" y="2077493"/>
            <a:ext cx="1665481" cy="3147816"/>
          </a:xfrm>
          <a:custGeom>
            <a:avLst/>
            <a:gdLst/>
            <a:ahLst/>
            <a:cxnLst/>
            <a:rect r="r" b="b" t="t" l="l"/>
            <a:pathLst>
              <a:path h="3147816" w="1665481">
                <a:moveTo>
                  <a:pt x="0" y="0"/>
                </a:moveTo>
                <a:lnTo>
                  <a:pt x="1665481" y="0"/>
                </a:lnTo>
                <a:lnTo>
                  <a:pt x="1665481" y="3147816"/>
                </a:lnTo>
                <a:lnTo>
                  <a:pt x="0" y="3147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83277" y="5344500"/>
            <a:ext cx="5866786" cy="1180254"/>
          </a:xfrm>
          <a:prstGeom prst="rect">
            <a:avLst/>
          </a:prstGeom>
        </p:spPr>
        <p:txBody>
          <a:bodyPr anchor="t" rtlCol="false" tIns="0" lIns="0" bIns="0" rIns="0">
            <a:spAutoFit/>
          </a:bodyPr>
          <a:lstStyle/>
          <a:p>
            <a:pPr algn="ctr">
              <a:lnSpc>
                <a:spcPts val="4516"/>
              </a:lnSpc>
            </a:pPr>
            <a:r>
              <a:rPr lang="en-US" sz="4516">
                <a:solidFill>
                  <a:srgbClr val="4C64BB"/>
                </a:solidFill>
                <a:latin typeface="Montserrat Classic Bold"/>
              </a:rPr>
              <a:t>CASCADING STYLE SHEET</a:t>
            </a:r>
          </a:p>
        </p:txBody>
      </p:sp>
      <p:sp>
        <p:nvSpPr>
          <p:cNvPr name="TextBox 7" id="7"/>
          <p:cNvSpPr txBox="true"/>
          <p:nvPr/>
        </p:nvSpPr>
        <p:spPr>
          <a:xfrm rot="0">
            <a:off x="95789" y="4141923"/>
            <a:ext cx="8598236" cy="1263806"/>
          </a:xfrm>
          <a:prstGeom prst="rect">
            <a:avLst/>
          </a:prstGeom>
        </p:spPr>
        <p:txBody>
          <a:bodyPr anchor="t" rtlCol="false" tIns="0" lIns="0" bIns="0" rIns="0">
            <a:spAutoFit/>
          </a:bodyPr>
          <a:lstStyle/>
          <a:p>
            <a:pPr algn="ctr">
              <a:lnSpc>
                <a:spcPts val="9716"/>
              </a:lnSpc>
            </a:pPr>
            <a:r>
              <a:rPr lang="en-US" sz="9166">
                <a:solidFill>
                  <a:srgbClr val="4C64BB"/>
                </a:solidFill>
                <a:latin typeface="Brittany Bold"/>
              </a:rPr>
              <a:t>Jenis</a:t>
            </a:r>
          </a:p>
        </p:txBody>
      </p:sp>
      <p:sp>
        <p:nvSpPr>
          <p:cNvPr name="TextBox 8" id="8"/>
          <p:cNvSpPr txBox="true"/>
          <p:nvPr/>
        </p:nvSpPr>
        <p:spPr>
          <a:xfrm rot="0">
            <a:off x="10845108" y="2896165"/>
            <a:ext cx="6861552" cy="1121933"/>
          </a:xfrm>
          <a:prstGeom prst="rect">
            <a:avLst/>
          </a:prstGeom>
        </p:spPr>
        <p:txBody>
          <a:bodyPr anchor="t" rtlCol="false" tIns="0" lIns="0" bIns="0" rIns="0">
            <a:spAutoFit/>
          </a:bodyPr>
          <a:lstStyle/>
          <a:p>
            <a:pPr algn="ctr">
              <a:lnSpc>
                <a:spcPts val="2986"/>
              </a:lnSpc>
            </a:pPr>
            <a:r>
              <a:rPr lang="en-US" sz="2133">
                <a:solidFill>
                  <a:srgbClr val="FFFFFF"/>
                </a:solidFill>
                <a:latin typeface="Open Sans Extra Bold"/>
              </a:rPr>
              <a:t>Inline CSS: Properti CSS didefinisikan dalam elemen HTML menggunakan atribut style. Aturan ini memiliki prioritas tertinggi.</a:t>
            </a:r>
          </a:p>
        </p:txBody>
      </p:sp>
      <p:sp>
        <p:nvSpPr>
          <p:cNvPr name="TextBox 9" id="9"/>
          <p:cNvSpPr txBox="true"/>
          <p:nvPr/>
        </p:nvSpPr>
        <p:spPr>
          <a:xfrm rot="0">
            <a:off x="11175371" y="6233879"/>
            <a:ext cx="6421214" cy="1499839"/>
          </a:xfrm>
          <a:prstGeom prst="rect">
            <a:avLst/>
          </a:prstGeom>
        </p:spPr>
        <p:txBody>
          <a:bodyPr anchor="t" rtlCol="false" tIns="0" lIns="0" bIns="0" rIns="0">
            <a:spAutoFit/>
          </a:bodyPr>
          <a:lstStyle/>
          <a:p>
            <a:pPr algn="ctr">
              <a:lnSpc>
                <a:spcPts val="2984"/>
              </a:lnSpc>
            </a:pPr>
            <a:r>
              <a:rPr lang="en-US" sz="2131">
                <a:solidFill>
                  <a:srgbClr val="FFFFFF"/>
                </a:solidFill>
                <a:latin typeface="Open Sans Extra Bold"/>
              </a:rPr>
              <a:t>External CSS: Aturan CSS dideklarasikan dalam file terpisah dengan ekstensi .css dan diterapkan pada satu atau lebih halaman HTML.</a:t>
            </a:r>
          </a:p>
        </p:txBody>
      </p:sp>
      <p:sp>
        <p:nvSpPr>
          <p:cNvPr name="TextBox 10" id="10"/>
          <p:cNvSpPr txBox="true"/>
          <p:nvPr/>
        </p:nvSpPr>
        <p:spPr>
          <a:xfrm rot="0">
            <a:off x="11285445" y="4514301"/>
            <a:ext cx="5973855" cy="1469898"/>
          </a:xfrm>
          <a:prstGeom prst="rect">
            <a:avLst/>
          </a:prstGeom>
        </p:spPr>
        <p:txBody>
          <a:bodyPr anchor="t" rtlCol="false" tIns="0" lIns="0" bIns="0" rIns="0">
            <a:spAutoFit/>
          </a:bodyPr>
          <a:lstStyle/>
          <a:p>
            <a:pPr algn="ctr">
              <a:lnSpc>
                <a:spcPts val="2981"/>
              </a:lnSpc>
            </a:pPr>
            <a:r>
              <a:rPr lang="en-US" sz="2129">
                <a:solidFill>
                  <a:srgbClr val="FFFFFF"/>
                </a:solidFill>
                <a:latin typeface="Open Sans Extra Bold"/>
              </a:rPr>
              <a:t>Internal CSS: Aturan CSS dideklarasikan dalam tag &lt;style&gt; dalam dokumen HTML dan berlaku untuk seluruh halaman tersebut.</a:t>
            </a:r>
          </a:p>
        </p:txBody>
      </p:sp>
      <p:sp>
        <p:nvSpPr>
          <p:cNvPr name="Freeform 11" id="11"/>
          <p:cNvSpPr/>
          <p:nvPr/>
        </p:nvSpPr>
        <p:spPr>
          <a:xfrm flipH="false" flipV="false" rot="-6855367">
            <a:off x="8734572" y="3729532"/>
            <a:ext cx="1562358" cy="2952910"/>
          </a:xfrm>
          <a:custGeom>
            <a:avLst/>
            <a:gdLst/>
            <a:ahLst/>
            <a:cxnLst/>
            <a:rect r="r" b="b" t="t" l="l"/>
            <a:pathLst>
              <a:path h="2952910" w="1562358">
                <a:moveTo>
                  <a:pt x="0" y="0"/>
                </a:moveTo>
                <a:lnTo>
                  <a:pt x="1562358" y="0"/>
                </a:lnTo>
                <a:lnTo>
                  <a:pt x="1562358" y="2952911"/>
                </a:lnTo>
                <a:lnTo>
                  <a:pt x="0" y="2952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6855367">
            <a:off x="8631910" y="5366076"/>
            <a:ext cx="1562358" cy="2952910"/>
          </a:xfrm>
          <a:custGeom>
            <a:avLst/>
            <a:gdLst/>
            <a:ahLst/>
            <a:cxnLst/>
            <a:rect r="r" b="b" t="t" l="l"/>
            <a:pathLst>
              <a:path h="2952910" w="1562358">
                <a:moveTo>
                  <a:pt x="0" y="0"/>
                </a:moveTo>
                <a:lnTo>
                  <a:pt x="1562358" y="0"/>
                </a:lnTo>
                <a:lnTo>
                  <a:pt x="1562358" y="2952910"/>
                </a:lnTo>
                <a:lnTo>
                  <a:pt x="0" y="2952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550407" y="4462533"/>
            <a:ext cx="7523278" cy="994909"/>
          </a:xfrm>
          <a:prstGeom prst="rect">
            <a:avLst/>
          </a:prstGeom>
        </p:spPr>
        <p:txBody>
          <a:bodyPr anchor="t" rtlCol="false" tIns="0" lIns="0" bIns="0" rIns="0">
            <a:spAutoFit/>
          </a:bodyPr>
          <a:lstStyle/>
          <a:p>
            <a:pPr algn="ctr" marL="0" indent="0" lvl="0">
              <a:lnSpc>
                <a:spcPts val="7333"/>
              </a:lnSpc>
              <a:spcBef>
                <a:spcPct val="0"/>
              </a:spcBef>
            </a:pPr>
            <a:r>
              <a:rPr lang="en-US" sz="7333" spc="366">
                <a:solidFill>
                  <a:srgbClr val="FFFBFB"/>
                </a:solidFill>
                <a:latin typeface="Now Heavy"/>
              </a:rPr>
              <a:t>SUMBER</a:t>
            </a:r>
          </a:p>
        </p:txBody>
      </p:sp>
      <p:sp>
        <p:nvSpPr>
          <p:cNvPr name="TextBox 4" id="4"/>
          <p:cNvSpPr txBox="true"/>
          <p:nvPr/>
        </p:nvSpPr>
        <p:spPr>
          <a:xfrm rot="0">
            <a:off x="7692427" y="990600"/>
            <a:ext cx="10595573" cy="8572907"/>
          </a:xfrm>
          <a:prstGeom prst="rect">
            <a:avLst/>
          </a:prstGeom>
        </p:spPr>
        <p:txBody>
          <a:bodyPr anchor="t" rtlCol="false" tIns="0" lIns="0" bIns="0" rIns="0">
            <a:spAutoFit/>
          </a:bodyPr>
          <a:lstStyle/>
          <a:p>
            <a:pPr marL="442073" indent="-221036" lvl="1">
              <a:lnSpc>
                <a:spcPts val="2825"/>
              </a:lnSpc>
              <a:buFont typeface="Arial"/>
              <a:buChar char="•"/>
            </a:pPr>
            <a:r>
              <a:rPr lang="en-US" sz="2047" spc="200">
                <a:solidFill>
                  <a:srgbClr val="FFFBFB"/>
                </a:solidFill>
                <a:latin typeface="DM Sans"/>
              </a:rPr>
              <a:t> https://www.dicoding.com/blog/apa-itu-javascript-fungsi-dan-contohnya/</a:t>
            </a:r>
          </a:p>
          <a:p>
            <a:pPr marL="442073" indent="-221036" lvl="1">
              <a:lnSpc>
                <a:spcPts val="2825"/>
              </a:lnSpc>
              <a:buFont typeface="Arial"/>
              <a:buChar char="•"/>
            </a:pPr>
            <a:r>
              <a:rPr lang="en-US" sz="2047" spc="200">
                <a:solidFill>
                  <a:srgbClr val="FFFBFB"/>
                </a:solidFill>
                <a:latin typeface="DM Sans"/>
              </a:rPr>
              <a:t>https://www.niagahoster.co.id/blog/javascript-adalah/</a:t>
            </a:r>
          </a:p>
          <a:p>
            <a:pPr marL="442073" indent="-221036" lvl="1">
              <a:lnSpc>
                <a:spcPts val="2825"/>
              </a:lnSpc>
              <a:buFont typeface="Arial"/>
              <a:buChar char="•"/>
            </a:pPr>
            <a:r>
              <a:rPr lang="en-US" sz="2047" spc="200">
                <a:solidFill>
                  <a:srgbClr val="FFFBFB"/>
                </a:solidFill>
                <a:latin typeface="DM Sans"/>
              </a:rPr>
              <a:t>https://www.panduancode.com/2019/07/perbedaan-server-side-scripting-dan-client-side-scripting.html?m=1</a:t>
            </a:r>
          </a:p>
          <a:p>
            <a:pPr marL="442073" indent="-221036" lvl="1">
              <a:lnSpc>
                <a:spcPts val="2825"/>
              </a:lnSpc>
              <a:buFont typeface="Arial"/>
              <a:buChar char="•"/>
            </a:pPr>
            <a:r>
              <a:rPr lang="en-US" sz="2047" spc="200">
                <a:solidFill>
                  <a:srgbClr val="FFFBFB"/>
                </a:solidFill>
                <a:latin typeface="DM Sans"/>
              </a:rPr>
              <a:t>https://www.sekawanmedia.co.id/blog/aplikasi-berbasis-web/</a:t>
            </a:r>
          </a:p>
          <a:p>
            <a:pPr marL="442073" indent="-221036" lvl="1">
              <a:lnSpc>
                <a:spcPts val="2825"/>
              </a:lnSpc>
              <a:buFont typeface="Arial"/>
              <a:buChar char="•"/>
            </a:pPr>
            <a:r>
              <a:rPr lang="en-US" sz="2047" spc="200">
                <a:solidFill>
                  <a:srgbClr val="FFFBFB"/>
                </a:solidFill>
                <a:latin typeface="DM Sans"/>
              </a:rPr>
              <a:t>https://www.gramedia.com/literasi/pengertian-http/</a:t>
            </a:r>
          </a:p>
          <a:p>
            <a:pPr marL="442073" indent="-221036" lvl="1">
              <a:lnSpc>
                <a:spcPts val="2825"/>
              </a:lnSpc>
              <a:buFont typeface="Arial"/>
              <a:buChar char="•"/>
            </a:pPr>
            <a:r>
              <a:rPr lang="en-US" sz="2047" spc="200">
                <a:solidFill>
                  <a:srgbClr val="FFFBFB"/>
                </a:solidFill>
                <a:latin typeface="DM Sans"/>
              </a:rPr>
              <a:t>https://developer.mozilla.org/en-US/docs/Web/HTML</a:t>
            </a:r>
          </a:p>
          <a:p>
            <a:pPr marL="442073" indent="-221036" lvl="1">
              <a:lnSpc>
                <a:spcPts val="2825"/>
              </a:lnSpc>
              <a:buFont typeface="Arial"/>
              <a:buChar char="•"/>
            </a:pPr>
            <a:r>
              <a:rPr lang="en-US" sz="2047" spc="200">
                <a:solidFill>
                  <a:srgbClr val="FFFBFB"/>
                </a:solidFill>
                <a:latin typeface="DM Sans"/>
              </a:rPr>
              <a:t>https://elib.unikom.ac.id/files/disk1/618/jbptunikompp-gdl-fitrinim10-30855-10-unikom_f-i.pdf</a:t>
            </a:r>
          </a:p>
          <a:p>
            <a:pPr marL="442073" indent="-221036" lvl="1">
              <a:lnSpc>
                <a:spcPts val="2825"/>
              </a:lnSpc>
              <a:buFont typeface="Arial"/>
              <a:buChar char="•"/>
            </a:pPr>
            <a:r>
              <a:rPr lang="en-US" sz="2047" spc="200">
                <a:solidFill>
                  <a:srgbClr val="FFFBFB"/>
                </a:solidFill>
                <a:latin typeface="DM Sans"/>
              </a:rPr>
              <a:t>https://student-activity.binus.ac.id/himsisfo/2017/03/2-tier-architecture-vs-3-tier-architecture/</a:t>
            </a:r>
          </a:p>
          <a:p>
            <a:pPr marL="442073" indent="-221036" lvl="1">
              <a:lnSpc>
                <a:spcPts val="2825"/>
              </a:lnSpc>
              <a:buFont typeface="Arial"/>
              <a:buChar char="•"/>
            </a:pPr>
            <a:r>
              <a:rPr lang="en-US" sz="2047" spc="200">
                <a:solidFill>
                  <a:srgbClr val="FFFBFB"/>
                </a:solidFill>
                <a:latin typeface="DM Sans"/>
              </a:rPr>
              <a:t>https://kumparan.com/kabar-harian/pengertian-world-wide-web-www-jenis-jenis-dan-fungsinya-1wsvVyyPxcW</a:t>
            </a:r>
          </a:p>
          <a:p>
            <a:pPr marL="442073" indent="-221036" lvl="1">
              <a:lnSpc>
                <a:spcPts val="2825"/>
              </a:lnSpc>
              <a:buFont typeface="Arial"/>
              <a:buChar char="•"/>
            </a:pPr>
            <a:r>
              <a:rPr lang="en-US" sz="2047" spc="200">
                <a:solidFill>
                  <a:srgbClr val="FFFBFB"/>
                </a:solidFill>
                <a:latin typeface="DM Sans"/>
              </a:rPr>
              <a:t>https://www.w3resource.com/html/attributes/html-scheme-attribute.php</a:t>
            </a:r>
          </a:p>
          <a:p>
            <a:pPr marL="442073" indent="-221036" lvl="1">
              <a:lnSpc>
                <a:spcPts val="2825"/>
              </a:lnSpc>
              <a:buFont typeface="Arial"/>
              <a:buChar char="•"/>
            </a:pPr>
            <a:r>
              <a:rPr lang="en-US" sz="2047" spc="200">
                <a:solidFill>
                  <a:srgbClr val="FFFBFB"/>
                </a:solidFill>
                <a:latin typeface="DM Sans"/>
              </a:rPr>
              <a:t>https://www.w3schools.com/html/html_elements.asp</a:t>
            </a:r>
          </a:p>
          <a:p>
            <a:pPr marL="442073" indent="-221036" lvl="1">
              <a:lnSpc>
                <a:spcPts val="2825"/>
              </a:lnSpc>
              <a:buFont typeface="Arial"/>
              <a:buChar char="•"/>
            </a:pPr>
            <a:r>
              <a:rPr lang="en-US" sz="2047" spc="200">
                <a:solidFill>
                  <a:srgbClr val="FFFBFB"/>
                </a:solidFill>
                <a:latin typeface="DM Sans"/>
              </a:rPr>
              <a:t>https://tanyadigital.com/database-server-adalah/</a:t>
            </a:r>
          </a:p>
          <a:p>
            <a:pPr marL="442073" indent="-221036" lvl="1">
              <a:lnSpc>
                <a:spcPts val="2825"/>
              </a:lnSpc>
              <a:buFont typeface="Arial"/>
              <a:buChar char="•"/>
            </a:pPr>
            <a:r>
              <a:rPr lang="en-US" sz="2047" spc="200">
                <a:solidFill>
                  <a:srgbClr val="FFFBFB"/>
                </a:solidFill>
                <a:latin typeface="DM Sans"/>
              </a:rPr>
              <a:t>https://www.kompas.com/skola/read/2022/06/08/180000369/web-browser--pengertian-fungsi-dan-contohnya</a:t>
            </a:r>
          </a:p>
          <a:p>
            <a:pPr marL="442073" indent="-221036" lvl="1">
              <a:lnSpc>
                <a:spcPts val="2825"/>
              </a:lnSpc>
              <a:buFont typeface="Arial"/>
              <a:buChar char="•"/>
            </a:pPr>
            <a:r>
              <a:rPr lang="en-US" sz="2047" spc="200">
                <a:solidFill>
                  <a:srgbClr val="FFFBFB"/>
                </a:solidFill>
                <a:latin typeface="DM Sans"/>
              </a:rPr>
              <a:t>https://qastack.id/programming/1043001/what-is-the-meaning-of-cascading-in-css</a:t>
            </a:r>
          </a:p>
          <a:p>
            <a:pPr marL="442073" indent="-221036" lvl="1">
              <a:lnSpc>
                <a:spcPts val="2825"/>
              </a:lnSpc>
              <a:buFont typeface="Arial"/>
              <a:buChar char="•"/>
            </a:pPr>
            <a:r>
              <a:rPr lang="en-US" sz="2047" spc="200">
                <a:solidFill>
                  <a:srgbClr val="FFFBFB"/>
                </a:solidFill>
                <a:latin typeface="DM Sans"/>
              </a:rPr>
              <a:t>https://www.hostinger.co.id/tutorial/apa-itu-web-server</a:t>
            </a:r>
          </a:p>
          <a:p>
            <a:pPr marL="442073" indent="-221036" lvl="1">
              <a:lnSpc>
                <a:spcPts val="2825"/>
              </a:lnSpc>
              <a:buFont typeface="Arial"/>
              <a:buChar char="•"/>
            </a:pPr>
            <a:r>
              <a:rPr lang="en-US" sz="2047" spc="200">
                <a:solidFill>
                  <a:srgbClr val="FFFBFB"/>
                </a:solidFill>
                <a:latin typeface="DM Sans"/>
              </a:rPr>
              <a:t>https://www.w3schools.com/html/html_elements.asp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926640" y="2126229"/>
            <a:ext cx="5915480" cy="4976397"/>
          </a:xfrm>
          <a:custGeom>
            <a:avLst/>
            <a:gdLst/>
            <a:ahLst/>
            <a:cxnLst/>
            <a:rect r="r" b="b" t="t" l="l"/>
            <a:pathLst>
              <a:path h="4976397" w="5915480">
                <a:moveTo>
                  <a:pt x="0" y="0"/>
                </a:moveTo>
                <a:lnTo>
                  <a:pt x="5915480" y="0"/>
                </a:lnTo>
                <a:lnTo>
                  <a:pt x="5915480" y="4976397"/>
                </a:lnTo>
                <a:lnTo>
                  <a:pt x="0" y="4976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32768" y="3544452"/>
            <a:ext cx="6354149" cy="1069976"/>
          </a:xfrm>
          <a:prstGeom prst="rect">
            <a:avLst/>
          </a:prstGeom>
        </p:spPr>
        <p:txBody>
          <a:bodyPr anchor="t" rtlCol="false" tIns="0" lIns="0" bIns="0" rIns="0">
            <a:spAutoFit/>
          </a:bodyPr>
          <a:lstStyle/>
          <a:p>
            <a:pPr>
              <a:lnSpc>
                <a:spcPts val="8000"/>
              </a:lnSpc>
            </a:pPr>
            <a:r>
              <a:rPr lang="en-US" sz="8000">
                <a:solidFill>
                  <a:srgbClr val="FFFFFF"/>
                </a:solidFill>
                <a:latin typeface="Montserrat Classic Bold"/>
              </a:rPr>
              <a:t>INTERNET</a:t>
            </a:r>
          </a:p>
        </p:txBody>
      </p:sp>
      <p:sp>
        <p:nvSpPr>
          <p:cNvPr name="TextBox 7" id="7"/>
          <p:cNvSpPr txBox="true"/>
          <p:nvPr/>
        </p:nvSpPr>
        <p:spPr>
          <a:xfrm rot="0">
            <a:off x="1332768" y="4793359"/>
            <a:ext cx="6354149" cy="3168650"/>
          </a:xfrm>
          <a:prstGeom prst="rect">
            <a:avLst/>
          </a:prstGeom>
        </p:spPr>
        <p:txBody>
          <a:bodyPr anchor="t" rtlCol="false" tIns="0" lIns="0" bIns="0" rIns="0">
            <a:spAutoFit/>
          </a:bodyPr>
          <a:lstStyle/>
          <a:p>
            <a:pPr algn="just">
              <a:lnSpc>
                <a:spcPts val="2800"/>
              </a:lnSpc>
            </a:pPr>
            <a:r>
              <a:rPr lang="en-US" sz="2000">
                <a:solidFill>
                  <a:srgbClr val="FFFFFF"/>
                </a:solidFill>
                <a:latin typeface="Montserrat Classic"/>
              </a:rPr>
              <a:t>Internet secara fisikteknologi ini adalah wujud dari perpaduan jaringan komputer-komputer dunia. Internet (interconnection-networking) secara harfiah ialah sistem global dari seluruh jaringan komputer yang saling terhubung menggunakan standar Internet Protocol Suite (TCP/IP) untuk melayani miliaran pengguna di seluruh dunia</a:t>
            </a:r>
          </a:p>
          <a:p>
            <a:pPr algn="just">
              <a:lnSpc>
                <a:spcPts val="2800"/>
              </a:lnSpc>
            </a:pPr>
          </a:p>
        </p:txBody>
      </p:sp>
      <p:sp>
        <p:nvSpPr>
          <p:cNvPr name="TextBox 8" id="8"/>
          <p:cNvSpPr txBox="true"/>
          <p:nvPr/>
        </p:nvSpPr>
        <p:spPr>
          <a:xfrm rot="0">
            <a:off x="1332768" y="2458341"/>
            <a:ext cx="6354149" cy="1387475"/>
          </a:xfrm>
          <a:prstGeom prst="rect">
            <a:avLst/>
          </a:prstGeom>
        </p:spPr>
        <p:txBody>
          <a:bodyPr anchor="t" rtlCol="false" tIns="0" lIns="0" bIns="0" rIns="0">
            <a:spAutoFit/>
          </a:bodyPr>
          <a:lstStyle/>
          <a:p>
            <a:pPr>
              <a:lnSpc>
                <a:spcPts val="10599"/>
              </a:lnSpc>
            </a:pPr>
            <a:r>
              <a:rPr lang="en-US" sz="9999">
                <a:solidFill>
                  <a:srgbClr val="FFFFFF"/>
                </a:solidFill>
                <a:latin typeface="Brittany Bold"/>
              </a:rPr>
              <a:t>Pengertian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C64BB"/>
        </a:solidFill>
      </p:bgPr>
    </p:bg>
    <p:spTree>
      <p:nvGrpSpPr>
        <p:cNvPr id="1" name=""/>
        <p:cNvGrpSpPr/>
        <p:nvPr/>
      </p:nvGrpSpPr>
      <p:grpSpPr>
        <a:xfrm>
          <a:off x="0" y="0"/>
          <a:ext cx="0" cy="0"/>
          <a:chOff x="0" y="0"/>
          <a:chExt cx="0" cy="0"/>
        </a:xfrm>
      </p:grpSpPr>
      <p:grpSp>
        <p:nvGrpSpPr>
          <p:cNvPr name="Group 2" id="2"/>
          <p:cNvGrpSpPr/>
          <p:nvPr/>
        </p:nvGrpSpPr>
        <p:grpSpPr>
          <a:xfrm rot="0">
            <a:off x="2117179" y="2506629"/>
            <a:ext cx="5273743" cy="52737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264781">
            <a:off x="8336040" y="2077493"/>
            <a:ext cx="1665481" cy="3147816"/>
          </a:xfrm>
          <a:custGeom>
            <a:avLst/>
            <a:gdLst/>
            <a:ahLst/>
            <a:cxnLst/>
            <a:rect r="r" b="b" t="t" l="l"/>
            <a:pathLst>
              <a:path h="3147816" w="1665481">
                <a:moveTo>
                  <a:pt x="0" y="0"/>
                </a:moveTo>
                <a:lnTo>
                  <a:pt x="1665481" y="0"/>
                </a:lnTo>
                <a:lnTo>
                  <a:pt x="1665481" y="3147816"/>
                </a:lnTo>
                <a:lnTo>
                  <a:pt x="0" y="3147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54932" y="5257800"/>
            <a:ext cx="8598236" cy="890488"/>
          </a:xfrm>
          <a:prstGeom prst="rect">
            <a:avLst/>
          </a:prstGeom>
        </p:spPr>
        <p:txBody>
          <a:bodyPr anchor="t" rtlCol="false" tIns="0" lIns="0" bIns="0" rIns="0">
            <a:spAutoFit/>
          </a:bodyPr>
          <a:lstStyle/>
          <a:p>
            <a:pPr algn="ctr">
              <a:lnSpc>
                <a:spcPts val="6619"/>
              </a:lnSpc>
            </a:pPr>
            <a:r>
              <a:rPr lang="en-US" sz="6619">
                <a:solidFill>
                  <a:srgbClr val="4C64BB"/>
                </a:solidFill>
                <a:latin typeface="Montserrat Classic Bold"/>
              </a:rPr>
              <a:t>INTERNET</a:t>
            </a:r>
          </a:p>
        </p:txBody>
      </p:sp>
      <p:sp>
        <p:nvSpPr>
          <p:cNvPr name="TextBox 7" id="7"/>
          <p:cNvSpPr txBox="true"/>
          <p:nvPr/>
        </p:nvSpPr>
        <p:spPr>
          <a:xfrm rot="0">
            <a:off x="217552" y="4168982"/>
            <a:ext cx="8598236" cy="1263806"/>
          </a:xfrm>
          <a:prstGeom prst="rect">
            <a:avLst/>
          </a:prstGeom>
        </p:spPr>
        <p:txBody>
          <a:bodyPr anchor="t" rtlCol="false" tIns="0" lIns="0" bIns="0" rIns="0">
            <a:spAutoFit/>
          </a:bodyPr>
          <a:lstStyle/>
          <a:p>
            <a:pPr algn="ctr">
              <a:lnSpc>
                <a:spcPts val="9716"/>
              </a:lnSpc>
            </a:pPr>
            <a:r>
              <a:rPr lang="en-US" sz="9166">
                <a:solidFill>
                  <a:srgbClr val="4C64BB"/>
                </a:solidFill>
                <a:latin typeface="Brittany Bold"/>
              </a:rPr>
              <a:t>Manfaat</a:t>
            </a:r>
          </a:p>
        </p:txBody>
      </p:sp>
      <p:sp>
        <p:nvSpPr>
          <p:cNvPr name="TextBox 8" id="8"/>
          <p:cNvSpPr txBox="true"/>
          <p:nvPr/>
        </p:nvSpPr>
        <p:spPr>
          <a:xfrm rot="0">
            <a:off x="11285445" y="3137051"/>
            <a:ext cx="4356943"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Komunikasi Interaktif</a:t>
            </a:r>
          </a:p>
        </p:txBody>
      </p:sp>
      <p:sp>
        <p:nvSpPr>
          <p:cNvPr name="TextBox 9" id="9"/>
          <p:cNvSpPr txBox="true"/>
          <p:nvPr/>
        </p:nvSpPr>
        <p:spPr>
          <a:xfrm rot="0">
            <a:off x="11285445" y="6458356"/>
            <a:ext cx="4959326"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Mempermudah akses ke berbagai platform</a:t>
            </a:r>
          </a:p>
        </p:txBody>
      </p:sp>
      <p:sp>
        <p:nvSpPr>
          <p:cNvPr name="TextBox 10" id="10"/>
          <p:cNvSpPr txBox="true"/>
          <p:nvPr/>
        </p:nvSpPr>
        <p:spPr>
          <a:xfrm rot="0">
            <a:off x="11285445" y="4476014"/>
            <a:ext cx="4959326"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Extra Bold"/>
              </a:rPr>
              <a:t>Mempermudah untuk mendapatkan informasi</a:t>
            </a:r>
          </a:p>
        </p:txBody>
      </p:sp>
      <p:sp>
        <p:nvSpPr>
          <p:cNvPr name="Freeform 11" id="11"/>
          <p:cNvSpPr/>
          <p:nvPr/>
        </p:nvSpPr>
        <p:spPr>
          <a:xfrm flipH="false" flipV="false" rot="-6855367">
            <a:off x="8734572" y="3729532"/>
            <a:ext cx="1562358" cy="2952910"/>
          </a:xfrm>
          <a:custGeom>
            <a:avLst/>
            <a:gdLst/>
            <a:ahLst/>
            <a:cxnLst/>
            <a:rect r="r" b="b" t="t" l="l"/>
            <a:pathLst>
              <a:path h="2952910" w="1562358">
                <a:moveTo>
                  <a:pt x="0" y="0"/>
                </a:moveTo>
                <a:lnTo>
                  <a:pt x="1562358" y="0"/>
                </a:lnTo>
                <a:lnTo>
                  <a:pt x="1562358" y="2952911"/>
                </a:lnTo>
                <a:lnTo>
                  <a:pt x="0" y="2952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6855367">
            <a:off x="8631910" y="5366076"/>
            <a:ext cx="1562358" cy="2952910"/>
          </a:xfrm>
          <a:custGeom>
            <a:avLst/>
            <a:gdLst/>
            <a:ahLst/>
            <a:cxnLst/>
            <a:rect r="r" b="b" t="t" l="l"/>
            <a:pathLst>
              <a:path h="2952910" w="1562358">
                <a:moveTo>
                  <a:pt x="0" y="0"/>
                </a:moveTo>
                <a:lnTo>
                  <a:pt x="1562358" y="0"/>
                </a:lnTo>
                <a:lnTo>
                  <a:pt x="1562358" y="2952910"/>
                </a:lnTo>
                <a:lnTo>
                  <a:pt x="0" y="2952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44100" y="4225925"/>
            <a:ext cx="7315200" cy="2523744"/>
          </a:xfrm>
          <a:custGeom>
            <a:avLst/>
            <a:gdLst/>
            <a:ahLst/>
            <a:cxnLst/>
            <a:rect r="r" b="b" t="t" l="l"/>
            <a:pathLst>
              <a:path h="2523744" w="7315200">
                <a:moveTo>
                  <a:pt x="0" y="0"/>
                </a:moveTo>
                <a:lnTo>
                  <a:pt x="7315200" y="0"/>
                </a:lnTo>
                <a:lnTo>
                  <a:pt x="7315200" y="2523744"/>
                </a:lnTo>
                <a:lnTo>
                  <a:pt x="0" y="2523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01787" y="3916172"/>
            <a:ext cx="7749074" cy="1571625"/>
          </a:xfrm>
          <a:prstGeom prst="rect">
            <a:avLst/>
          </a:prstGeom>
        </p:spPr>
        <p:txBody>
          <a:bodyPr anchor="t" rtlCol="false" tIns="0" lIns="0" bIns="0" rIns="0">
            <a:spAutoFit/>
          </a:bodyPr>
          <a:lstStyle/>
          <a:p>
            <a:pPr algn="ctr">
              <a:lnSpc>
                <a:spcPts val="6000"/>
              </a:lnSpc>
            </a:pPr>
            <a:r>
              <a:rPr lang="en-US" sz="6000">
                <a:solidFill>
                  <a:srgbClr val="FFFFFF"/>
                </a:solidFill>
                <a:latin typeface="Montserrat Classic Bold"/>
              </a:rPr>
              <a:t>WORLD WIDE WEB (WWW)</a:t>
            </a:r>
          </a:p>
        </p:txBody>
      </p:sp>
      <p:sp>
        <p:nvSpPr>
          <p:cNvPr name="TextBox 7" id="7"/>
          <p:cNvSpPr txBox="true"/>
          <p:nvPr/>
        </p:nvSpPr>
        <p:spPr>
          <a:xfrm rot="0">
            <a:off x="1346875" y="5670169"/>
            <a:ext cx="6258899" cy="2111375"/>
          </a:xfrm>
          <a:prstGeom prst="rect">
            <a:avLst/>
          </a:prstGeom>
        </p:spPr>
        <p:txBody>
          <a:bodyPr anchor="t" rtlCol="false" tIns="0" lIns="0" bIns="0" rIns="0">
            <a:spAutoFit/>
          </a:bodyPr>
          <a:lstStyle/>
          <a:p>
            <a:pPr algn="just">
              <a:lnSpc>
                <a:spcPts val="2800"/>
              </a:lnSpc>
            </a:pPr>
            <a:r>
              <a:rPr lang="en-US" sz="2000">
                <a:solidFill>
                  <a:srgbClr val="FFFFFF"/>
                </a:solidFill>
                <a:latin typeface="Montserrat Classic"/>
              </a:rPr>
              <a:t>World Wide Web merupakan jaringan dokumen multimedia yang sangat besar yang saling berhubungan satu dengan yang lain menggunakan </a:t>
            </a:r>
            <a:r>
              <a:rPr lang="en-US" sz="2000">
                <a:solidFill>
                  <a:srgbClr val="FFFFFF"/>
                </a:solidFill>
                <a:latin typeface="Montserrat Classic Bold"/>
              </a:rPr>
              <a:t>hypertext. </a:t>
            </a:r>
          </a:p>
          <a:p>
            <a:pPr>
              <a:lnSpc>
                <a:spcPts val="2800"/>
              </a:lnSpc>
            </a:pPr>
          </a:p>
          <a:p>
            <a:pPr algn="just">
              <a:lnSpc>
                <a:spcPts val="2800"/>
              </a:lnSpc>
            </a:pPr>
          </a:p>
        </p:txBody>
      </p:sp>
      <p:sp>
        <p:nvSpPr>
          <p:cNvPr name="TextBox 8" id="8"/>
          <p:cNvSpPr txBox="true"/>
          <p:nvPr/>
        </p:nvSpPr>
        <p:spPr>
          <a:xfrm rot="0">
            <a:off x="2284671" y="2195322"/>
            <a:ext cx="4947670" cy="1387475"/>
          </a:xfrm>
          <a:prstGeom prst="rect">
            <a:avLst/>
          </a:prstGeom>
        </p:spPr>
        <p:txBody>
          <a:bodyPr anchor="t" rtlCol="false" tIns="0" lIns="0" bIns="0" rIns="0">
            <a:spAutoFit/>
          </a:bodyPr>
          <a:lstStyle/>
          <a:p>
            <a:pPr>
              <a:lnSpc>
                <a:spcPts val="10599"/>
              </a:lnSpc>
            </a:pPr>
            <a:r>
              <a:rPr lang="en-US" sz="9999">
                <a:solidFill>
                  <a:srgbClr val="FFFFFF"/>
                </a:solidFill>
                <a:latin typeface="Brittany Bold"/>
              </a:rPr>
              <a:t>Pengertian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23342" y="3964776"/>
            <a:ext cx="3781599" cy="4905920"/>
            <a:chOff x="0" y="0"/>
            <a:chExt cx="1115660" cy="1447360"/>
          </a:xfrm>
        </p:grpSpPr>
        <p:sp>
          <p:nvSpPr>
            <p:cNvPr name="Freeform 3" id="3"/>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27775" y="3964776"/>
            <a:ext cx="972734" cy="1034892"/>
            <a:chOff x="0" y="0"/>
            <a:chExt cx="700840" cy="745624"/>
          </a:xfrm>
        </p:grpSpPr>
        <p:sp>
          <p:nvSpPr>
            <p:cNvPr name="Freeform 6" id="6"/>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223342" y="2079727"/>
            <a:ext cx="10173407" cy="809625"/>
          </a:xfrm>
          <a:prstGeom prst="rect">
            <a:avLst/>
          </a:prstGeom>
        </p:spPr>
        <p:txBody>
          <a:bodyPr anchor="t" rtlCol="false" tIns="0" lIns="0" bIns="0" rIns="0">
            <a:spAutoFit/>
          </a:bodyPr>
          <a:lstStyle/>
          <a:p>
            <a:pPr>
              <a:lnSpc>
                <a:spcPts val="6000"/>
              </a:lnSpc>
            </a:pPr>
            <a:r>
              <a:rPr lang="en-US" sz="6000">
                <a:solidFill>
                  <a:srgbClr val="4C64BB"/>
                </a:solidFill>
                <a:latin typeface="Montserrat Classic Bold"/>
              </a:rPr>
              <a:t>WORLD WIDE WEB</a:t>
            </a:r>
          </a:p>
        </p:txBody>
      </p:sp>
      <p:sp>
        <p:nvSpPr>
          <p:cNvPr name="TextBox 9" id="9"/>
          <p:cNvSpPr txBox="true"/>
          <p:nvPr/>
        </p:nvSpPr>
        <p:spPr>
          <a:xfrm rot="0">
            <a:off x="1223342" y="635894"/>
            <a:ext cx="6754335" cy="1387475"/>
          </a:xfrm>
          <a:prstGeom prst="rect">
            <a:avLst/>
          </a:prstGeom>
        </p:spPr>
        <p:txBody>
          <a:bodyPr anchor="t" rtlCol="false" tIns="0" lIns="0" bIns="0" rIns="0">
            <a:spAutoFit/>
          </a:bodyPr>
          <a:lstStyle/>
          <a:p>
            <a:pPr>
              <a:lnSpc>
                <a:spcPts val="10599"/>
              </a:lnSpc>
            </a:pPr>
            <a:r>
              <a:rPr lang="en-US" sz="9999">
                <a:solidFill>
                  <a:srgbClr val="4C64BB"/>
                </a:solidFill>
                <a:latin typeface="Brittany Bold"/>
              </a:rPr>
              <a:t>Jenis-Jenis</a:t>
            </a:r>
          </a:p>
        </p:txBody>
      </p:sp>
      <p:grpSp>
        <p:nvGrpSpPr>
          <p:cNvPr name="Group 10" id="10"/>
          <p:cNvGrpSpPr/>
          <p:nvPr/>
        </p:nvGrpSpPr>
        <p:grpSpPr>
          <a:xfrm rot="0">
            <a:off x="5362401" y="3964776"/>
            <a:ext cx="3781599" cy="4905920"/>
            <a:chOff x="0" y="0"/>
            <a:chExt cx="1115660" cy="1447360"/>
          </a:xfrm>
        </p:grpSpPr>
        <p:sp>
          <p:nvSpPr>
            <p:cNvPr name="Freeform 11" id="11"/>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766834" y="3964776"/>
            <a:ext cx="972734" cy="1034892"/>
            <a:chOff x="0" y="0"/>
            <a:chExt cx="700840" cy="745624"/>
          </a:xfrm>
        </p:grpSpPr>
        <p:sp>
          <p:nvSpPr>
            <p:cNvPr name="Freeform 14" id="14"/>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505950" y="3964776"/>
            <a:ext cx="3781599" cy="4905920"/>
            <a:chOff x="0" y="0"/>
            <a:chExt cx="1115660" cy="1447360"/>
          </a:xfrm>
        </p:grpSpPr>
        <p:sp>
          <p:nvSpPr>
            <p:cNvPr name="Freeform 17" id="17"/>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910383" y="3964776"/>
            <a:ext cx="972734" cy="1034892"/>
            <a:chOff x="0" y="0"/>
            <a:chExt cx="700840" cy="745624"/>
          </a:xfrm>
        </p:grpSpPr>
        <p:sp>
          <p:nvSpPr>
            <p:cNvPr name="Freeform 20" id="20"/>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3649499" y="3964776"/>
            <a:ext cx="3781599" cy="4905920"/>
            <a:chOff x="0" y="0"/>
            <a:chExt cx="1115660" cy="1447360"/>
          </a:xfrm>
        </p:grpSpPr>
        <p:sp>
          <p:nvSpPr>
            <p:cNvPr name="Freeform 23" id="23"/>
            <p:cNvSpPr/>
            <p:nvPr/>
          </p:nvSpPr>
          <p:spPr>
            <a:xfrm flipH="false" flipV="false" rot="0">
              <a:off x="0" y="0"/>
              <a:ext cx="1115660" cy="1447360"/>
            </a:xfrm>
            <a:custGeom>
              <a:avLst/>
              <a:gdLst/>
              <a:ahLst/>
              <a:cxnLst/>
              <a:rect r="r" b="b" t="t" l="l"/>
              <a:pathLst>
                <a:path h="1447360" w="1115660">
                  <a:moveTo>
                    <a:pt x="104410" y="0"/>
                  </a:moveTo>
                  <a:lnTo>
                    <a:pt x="1011249" y="0"/>
                  </a:lnTo>
                  <a:cubicBezTo>
                    <a:pt x="1038941" y="0"/>
                    <a:pt x="1065498" y="11000"/>
                    <a:pt x="1085079" y="30581"/>
                  </a:cubicBezTo>
                  <a:cubicBezTo>
                    <a:pt x="1104659" y="50162"/>
                    <a:pt x="1115660" y="76719"/>
                    <a:pt x="1115660" y="104410"/>
                  </a:cubicBezTo>
                  <a:lnTo>
                    <a:pt x="1115660" y="1342950"/>
                  </a:lnTo>
                  <a:cubicBezTo>
                    <a:pt x="1115660" y="1370641"/>
                    <a:pt x="1104659" y="1397199"/>
                    <a:pt x="1085079" y="1416779"/>
                  </a:cubicBezTo>
                  <a:cubicBezTo>
                    <a:pt x="1065498" y="1436360"/>
                    <a:pt x="1038941" y="1447360"/>
                    <a:pt x="1011249" y="1447360"/>
                  </a:cubicBezTo>
                  <a:lnTo>
                    <a:pt x="104410" y="1447360"/>
                  </a:lnTo>
                  <a:cubicBezTo>
                    <a:pt x="46746" y="1447360"/>
                    <a:pt x="0" y="1400614"/>
                    <a:pt x="0" y="1342950"/>
                  </a:cubicBezTo>
                  <a:lnTo>
                    <a:pt x="0" y="104410"/>
                  </a:lnTo>
                  <a:cubicBezTo>
                    <a:pt x="0" y="76719"/>
                    <a:pt x="11000" y="50162"/>
                    <a:pt x="30581" y="30581"/>
                  </a:cubicBezTo>
                  <a:cubicBezTo>
                    <a:pt x="50162" y="11000"/>
                    <a:pt x="76719" y="0"/>
                    <a:pt x="104410" y="0"/>
                  </a:cubicBezTo>
                  <a:close/>
                </a:path>
              </a:pathLst>
            </a:custGeom>
            <a:solidFill>
              <a:srgbClr val="4C64BB"/>
            </a:solidFill>
            <a:ln w="76200" cap="rnd">
              <a:solidFill>
                <a:srgbClr val="FFFFFF"/>
              </a:solidFill>
              <a:round/>
            </a:ln>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5053932" y="3964776"/>
            <a:ext cx="972734" cy="1034892"/>
            <a:chOff x="0" y="0"/>
            <a:chExt cx="700840" cy="745624"/>
          </a:xfrm>
        </p:grpSpPr>
        <p:sp>
          <p:nvSpPr>
            <p:cNvPr name="Freeform 26" id="26"/>
            <p:cNvSpPr/>
            <p:nvPr/>
          </p:nvSpPr>
          <p:spPr>
            <a:xfrm flipH="false" flipV="false" rot="0">
              <a:off x="0" y="0"/>
              <a:ext cx="700840" cy="745624"/>
            </a:xfrm>
            <a:custGeom>
              <a:avLst/>
              <a:gdLst/>
              <a:ahLst/>
              <a:cxnLst/>
              <a:rect r="r" b="b" t="t" l="l"/>
              <a:pathLst>
                <a:path h="745624" w="700840">
                  <a:moveTo>
                    <a:pt x="0" y="0"/>
                  </a:moveTo>
                  <a:lnTo>
                    <a:pt x="700840" y="0"/>
                  </a:lnTo>
                  <a:lnTo>
                    <a:pt x="700840" y="745624"/>
                  </a:lnTo>
                  <a:lnTo>
                    <a:pt x="0" y="745624"/>
                  </a:lnTo>
                  <a:close/>
                </a:path>
              </a:pathLst>
            </a:custGeom>
            <a:solidFill>
              <a:srgbClr val="4C64BB"/>
            </a:solidFill>
            <a:ln w="76200" cap="sq">
              <a:solidFill>
                <a:srgbClr val="FFFFFF"/>
              </a:solidFill>
              <a:miter/>
            </a:ln>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2925205"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1.</a:t>
            </a:r>
          </a:p>
        </p:txBody>
      </p:sp>
      <p:sp>
        <p:nvSpPr>
          <p:cNvPr name="TextBox 29" id="29"/>
          <p:cNvSpPr txBox="true"/>
          <p:nvPr/>
        </p:nvSpPr>
        <p:spPr>
          <a:xfrm rot="0">
            <a:off x="7064263"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2.</a:t>
            </a:r>
          </a:p>
        </p:txBody>
      </p:sp>
      <p:sp>
        <p:nvSpPr>
          <p:cNvPr name="TextBox 30" id="30"/>
          <p:cNvSpPr txBox="true"/>
          <p:nvPr/>
        </p:nvSpPr>
        <p:spPr>
          <a:xfrm rot="0">
            <a:off x="11207812"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3.</a:t>
            </a:r>
          </a:p>
        </p:txBody>
      </p:sp>
      <p:sp>
        <p:nvSpPr>
          <p:cNvPr name="TextBox 31" id="31"/>
          <p:cNvSpPr txBox="true"/>
          <p:nvPr/>
        </p:nvSpPr>
        <p:spPr>
          <a:xfrm rot="0">
            <a:off x="15354474" y="4158689"/>
            <a:ext cx="37787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4.</a:t>
            </a:r>
          </a:p>
        </p:txBody>
      </p:sp>
      <p:sp>
        <p:nvSpPr>
          <p:cNvPr name="TextBox 32" id="32"/>
          <p:cNvSpPr txBox="true"/>
          <p:nvPr/>
        </p:nvSpPr>
        <p:spPr>
          <a:xfrm rot="0">
            <a:off x="1434433" y="5238723"/>
            <a:ext cx="3359418" cy="422275"/>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Classic"/>
              </a:rPr>
              <a:t>Personal Web</a:t>
            </a:r>
          </a:p>
        </p:txBody>
      </p:sp>
      <p:sp>
        <p:nvSpPr>
          <p:cNvPr name="TextBox 33" id="33"/>
          <p:cNvSpPr txBox="true"/>
          <p:nvPr/>
        </p:nvSpPr>
        <p:spPr>
          <a:xfrm rot="0">
            <a:off x="1434433" y="5899123"/>
            <a:ext cx="3359418" cy="1054100"/>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Classic"/>
              </a:rPr>
              <a:t>Website yang berisikan informasi pribadi seseorang.</a:t>
            </a:r>
          </a:p>
        </p:txBody>
      </p:sp>
      <p:sp>
        <p:nvSpPr>
          <p:cNvPr name="TextBox 34" id="34"/>
          <p:cNvSpPr txBox="true"/>
          <p:nvPr/>
        </p:nvSpPr>
        <p:spPr>
          <a:xfrm rot="0">
            <a:off x="5575737" y="5238723"/>
            <a:ext cx="3359418" cy="422275"/>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Classic"/>
              </a:rPr>
              <a:t>Corporate Web</a:t>
            </a:r>
          </a:p>
        </p:txBody>
      </p:sp>
      <p:sp>
        <p:nvSpPr>
          <p:cNvPr name="TextBox 35" id="35"/>
          <p:cNvSpPr txBox="true"/>
          <p:nvPr/>
        </p:nvSpPr>
        <p:spPr>
          <a:xfrm rot="0">
            <a:off x="5573491" y="5899123"/>
            <a:ext cx="3359418" cy="2111375"/>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Classic"/>
              </a:rPr>
              <a:t>Website informasi lengkap dari latar belakang hingga kegiatan -kegiatan suatu </a:t>
            </a:r>
            <a:r>
              <a:rPr lang="en-US" sz="2000" u="sng">
                <a:solidFill>
                  <a:srgbClr val="FFFFFF"/>
                </a:solidFill>
                <a:latin typeface="Montserrat Classic"/>
                <a:hlinkClick r:id="rId2" tooltip="https://kumparan.com/topic/perusahaan"/>
              </a:rPr>
              <a:t>perusahaan</a:t>
            </a:r>
            <a:r>
              <a:rPr lang="en-US" sz="2000">
                <a:solidFill>
                  <a:srgbClr val="FFFFFF"/>
                </a:solidFill>
                <a:latin typeface="Montserrat Classic"/>
              </a:rPr>
              <a:t> atau organisasi</a:t>
            </a:r>
          </a:p>
        </p:txBody>
      </p:sp>
      <p:sp>
        <p:nvSpPr>
          <p:cNvPr name="TextBox 36" id="36"/>
          <p:cNvSpPr txBox="true"/>
          <p:nvPr/>
        </p:nvSpPr>
        <p:spPr>
          <a:xfrm rot="0">
            <a:off x="9715500" y="5873723"/>
            <a:ext cx="3359418" cy="1406525"/>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Classic"/>
              </a:rPr>
              <a:t>Website yang mempunyai banyak layanan, mulai dari email, berita, dan lain sebagainya.</a:t>
            </a:r>
          </a:p>
        </p:txBody>
      </p:sp>
      <p:sp>
        <p:nvSpPr>
          <p:cNvPr name="TextBox 37" id="37"/>
          <p:cNvSpPr txBox="true"/>
          <p:nvPr/>
        </p:nvSpPr>
        <p:spPr>
          <a:xfrm rot="0">
            <a:off x="9717040" y="5225558"/>
            <a:ext cx="3359418" cy="422275"/>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Classic"/>
              </a:rPr>
              <a:t>Portal Web</a:t>
            </a:r>
          </a:p>
        </p:txBody>
      </p:sp>
      <p:sp>
        <p:nvSpPr>
          <p:cNvPr name="TextBox 38" id="38"/>
          <p:cNvSpPr txBox="true"/>
          <p:nvPr/>
        </p:nvSpPr>
        <p:spPr>
          <a:xfrm rot="0">
            <a:off x="13674765" y="5238723"/>
            <a:ext cx="3359418" cy="422275"/>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Classic"/>
              </a:rPr>
              <a:t>Forum Web</a:t>
            </a:r>
          </a:p>
        </p:txBody>
      </p:sp>
      <p:sp>
        <p:nvSpPr>
          <p:cNvPr name="TextBox 39" id="39"/>
          <p:cNvSpPr txBox="true"/>
          <p:nvPr/>
        </p:nvSpPr>
        <p:spPr>
          <a:xfrm rot="0">
            <a:off x="13859049" y="5873723"/>
            <a:ext cx="3359418" cy="1054100"/>
          </a:xfrm>
          <a:prstGeom prst="rect">
            <a:avLst/>
          </a:prstGeom>
        </p:spPr>
        <p:txBody>
          <a:bodyPr anchor="t" rtlCol="false" tIns="0" lIns="0" bIns="0" rIns="0">
            <a:spAutoFit/>
          </a:bodyPr>
          <a:lstStyle/>
          <a:p>
            <a:pPr algn="ctr">
              <a:lnSpc>
                <a:spcPts val="2800"/>
              </a:lnSpc>
            </a:pPr>
            <a:r>
              <a:rPr lang="en-US" sz="2000">
                <a:solidFill>
                  <a:srgbClr val="FFFFFF"/>
                </a:solidFill>
                <a:latin typeface="Montserrat Classic"/>
              </a:rPr>
              <a:t>Website yang ditujukan untuk wadah berdiskusi antara satu sama lainnya.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4C64B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218131" y="2466878"/>
            <a:ext cx="4851004" cy="4851004"/>
          </a:xfrm>
          <a:custGeom>
            <a:avLst/>
            <a:gdLst/>
            <a:ahLst/>
            <a:cxnLst/>
            <a:rect r="r" b="b" t="t" l="l"/>
            <a:pathLst>
              <a:path h="4851004" w="4851004">
                <a:moveTo>
                  <a:pt x="0" y="0"/>
                </a:moveTo>
                <a:lnTo>
                  <a:pt x="4851004" y="0"/>
                </a:lnTo>
                <a:lnTo>
                  <a:pt x="4851004" y="4851003"/>
                </a:lnTo>
                <a:lnTo>
                  <a:pt x="0" y="4851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52890" y="4082754"/>
            <a:ext cx="7749074" cy="809625"/>
          </a:xfrm>
          <a:prstGeom prst="rect">
            <a:avLst/>
          </a:prstGeom>
        </p:spPr>
        <p:txBody>
          <a:bodyPr anchor="t" rtlCol="false" tIns="0" lIns="0" bIns="0" rIns="0">
            <a:spAutoFit/>
          </a:bodyPr>
          <a:lstStyle/>
          <a:p>
            <a:pPr algn="ctr">
              <a:lnSpc>
                <a:spcPts val="6000"/>
              </a:lnSpc>
            </a:pPr>
            <a:r>
              <a:rPr lang="en-US" sz="6000">
                <a:solidFill>
                  <a:srgbClr val="FFFFFF"/>
                </a:solidFill>
                <a:latin typeface="Montserrat Classic Bold"/>
              </a:rPr>
              <a:t>ARSITEKTUR WEB</a:t>
            </a:r>
          </a:p>
        </p:txBody>
      </p:sp>
      <p:sp>
        <p:nvSpPr>
          <p:cNvPr name="TextBox 7" id="7"/>
          <p:cNvSpPr txBox="true"/>
          <p:nvPr/>
        </p:nvSpPr>
        <p:spPr>
          <a:xfrm rot="0">
            <a:off x="1346875" y="5430808"/>
            <a:ext cx="6258899" cy="1406525"/>
          </a:xfrm>
          <a:prstGeom prst="rect">
            <a:avLst/>
          </a:prstGeom>
        </p:spPr>
        <p:txBody>
          <a:bodyPr anchor="t" rtlCol="false" tIns="0" lIns="0" bIns="0" rIns="0">
            <a:spAutoFit/>
          </a:bodyPr>
          <a:lstStyle/>
          <a:p>
            <a:pPr algn="just">
              <a:lnSpc>
                <a:spcPts val="2800"/>
              </a:lnSpc>
            </a:pPr>
            <a:r>
              <a:rPr lang="en-US" sz="2000">
                <a:solidFill>
                  <a:srgbClr val="FFFFFF"/>
                </a:solidFill>
                <a:latin typeface="Montserrat Classic"/>
              </a:rPr>
              <a:t>Web arsitektur adalah suatu metode perencanaan dan dalam merancang situs web yang melibatkan teknis, estetika, dan fungsionalitas.</a:t>
            </a:r>
          </a:p>
        </p:txBody>
      </p:sp>
      <p:sp>
        <p:nvSpPr>
          <p:cNvPr name="TextBox 8" id="8"/>
          <p:cNvSpPr txBox="true"/>
          <p:nvPr/>
        </p:nvSpPr>
        <p:spPr>
          <a:xfrm rot="0">
            <a:off x="2253592" y="2600228"/>
            <a:ext cx="4947670" cy="1387475"/>
          </a:xfrm>
          <a:prstGeom prst="rect">
            <a:avLst/>
          </a:prstGeom>
        </p:spPr>
        <p:txBody>
          <a:bodyPr anchor="t" rtlCol="false" tIns="0" lIns="0" bIns="0" rIns="0">
            <a:spAutoFit/>
          </a:bodyPr>
          <a:lstStyle/>
          <a:p>
            <a:pPr>
              <a:lnSpc>
                <a:spcPts val="10599"/>
              </a:lnSpc>
            </a:pPr>
            <a:r>
              <a:rPr lang="en-US" sz="9999">
                <a:solidFill>
                  <a:srgbClr val="FFFFFF"/>
                </a:solidFill>
                <a:latin typeface="Brittany Bold"/>
              </a:rPr>
              <a:t>Pengertian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104835603E494C8E73FA282078A2A1" ma:contentTypeVersion="3" ma:contentTypeDescription="Create a new document." ma:contentTypeScope="" ma:versionID="0d071f7a007c784b451bc8361d785442">
  <xsd:schema xmlns:xsd="http://www.w3.org/2001/XMLSchema" xmlns:xs="http://www.w3.org/2001/XMLSchema" xmlns:p="http://schemas.microsoft.com/office/2006/metadata/properties" xmlns:ns2="2a2d2fc0-172c-493e-9700-481b0102245d" targetNamespace="http://schemas.microsoft.com/office/2006/metadata/properties" ma:root="true" ma:fieldsID="22bfd5d7b8c4545aab35d5e8f32ce6c3" ns2:_="">
    <xsd:import namespace="2a2d2fc0-172c-493e-9700-481b0102245d"/>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2d2fc0-172c-493e-9700-481b010224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45C417-C98A-4DA8-8C4C-0A62B75619E2}"/>
</file>

<file path=customXml/itemProps2.xml><?xml version="1.0" encoding="utf-8"?>
<ds:datastoreItem xmlns:ds="http://schemas.openxmlformats.org/officeDocument/2006/customXml" ds:itemID="{76BCC84E-E133-4989-B76B-89BDFD6B5DF1}"/>
</file>

<file path=customXml/itemProps3.xml><?xml version="1.0" encoding="utf-8"?>
<ds:datastoreItem xmlns:ds="http://schemas.openxmlformats.org/officeDocument/2006/customXml" ds:itemID="{60A4C396-3CF1-4219-A17C-5711812BE6E2}"/>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03</dc:title>
  <cp:revision>1</cp:revision>
  <dcterms:created xsi:type="dcterms:W3CDTF">2006-08-16T00:00:00Z</dcterms:created>
  <dcterms:modified xsi:type="dcterms:W3CDTF">2011-08-01T06:04:30Z</dcterms:modified>
  <dc:identifier>DAFuIyWVGM4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0x010100B2104835603E494C8E73FA282078A2A1</vt:lpwstr>
  </property>
</Properties>
</file>